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8"/>
  </p:notesMasterIdLst>
  <p:sldIdLst>
    <p:sldId id="267" r:id="rId5"/>
    <p:sldId id="278" r:id="rId6"/>
    <p:sldId id="279" r:id="rId7"/>
    <p:sldId id="291" r:id="rId8"/>
    <p:sldId id="285" r:id="rId9"/>
    <p:sldId id="292" r:id="rId10"/>
    <p:sldId id="293" r:id="rId11"/>
    <p:sldId id="294" r:id="rId12"/>
    <p:sldId id="295" r:id="rId13"/>
    <p:sldId id="296" r:id="rId14"/>
    <p:sldId id="297" r:id="rId15"/>
    <p:sldId id="298" r:id="rId16"/>
    <p:sldId id="289" r:id="rId17"/>
  </p:sldIdLst>
  <p:sldSz cx="10058400" cy="7772400"/>
  <p:notesSz cx="9296400" cy="701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ielle van der Vorst" initials="MvdV" lastIdx="3" clrIdx="0">
    <p:extLst>
      <p:ext uri="{19B8F6BF-5375-455C-9EA6-DF929625EA0E}">
        <p15:presenceInfo xmlns:p15="http://schemas.microsoft.com/office/powerpoint/2012/main" userId="S-1-5-21-1578242428-287667933-3204412446-11147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0" d="100"/>
          <a:sy n="70" d="100"/>
        </p:scale>
        <p:origin x="1182" y="-9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29075" cy="350838"/>
          </a:xfrm>
          <a:prstGeom prst="rect">
            <a:avLst/>
          </a:prstGeom>
        </p:spPr>
        <p:txBody>
          <a:bodyPr vert="horz" lIns="91440" tIns="45720" rIns="91440" bIns="45720" rtlCol="0"/>
          <a:lstStyle>
            <a:lvl1pPr algn="l">
              <a:defRPr sz="1200"/>
            </a:lvl1pPr>
          </a:lstStyle>
          <a:p>
            <a:endParaRPr lang="nl-NL"/>
          </a:p>
        </p:txBody>
      </p:sp>
      <p:sp>
        <p:nvSpPr>
          <p:cNvPr id="3" name="Date Placeholder 2"/>
          <p:cNvSpPr>
            <a:spLocks noGrp="1"/>
          </p:cNvSpPr>
          <p:nvPr>
            <p:ph type="dt" idx="1"/>
          </p:nvPr>
        </p:nvSpPr>
        <p:spPr>
          <a:xfrm>
            <a:off x="5265738" y="0"/>
            <a:ext cx="4029075" cy="350838"/>
          </a:xfrm>
          <a:prstGeom prst="rect">
            <a:avLst/>
          </a:prstGeom>
        </p:spPr>
        <p:txBody>
          <a:bodyPr vert="horz" lIns="91440" tIns="45720" rIns="91440" bIns="45720" rtlCol="0"/>
          <a:lstStyle>
            <a:lvl1pPr algn="r">
              <a:defRPr sz="1200"/>
            </a:lvl1pPr>
          </a:lstStyle>
          <a:p>
            <a:fld id="{3111BC6D-A89A-4ABD-9B64-9C855F657656}" type="datetimeFigureOut">
              <a:rPr lang="nl-NL" smtClean="0"/>
              <a:t>25-10-2019</a:t>
            </a:fld>
            <a:endParaRPr lang="nl-NL"/>
          </a:p>
        </p:txBody>
      </p:sp>
      <p:sp>
        <p:nvSpPr>
          <p:cNvPr id="4" name="Slide Image Placeholder 3"/>
          <p:cNvSpPr>
            <a:spLocks noGrp="1" noRot="1" noChangeAspect="1"/>
          </p:cNvSpPr>
          <p:nvPr>
            <p:ph type="sldImg" idx="2"/>
          </p:nvPr>
        </p:nvSpPr>
        <p:spPr>
          <a:xfrm>
            <a:off x="3117850" y="876300"/>
            <a:ext cx="3060700" cy="2365375"/>
          </a:xfrm>
          <a:prstGeom prst="rect">
            <a:avLst/>
          </a:prstGeom>
          <a:noFill/>
          <a:ln w="12700">
            <a:solidFill>
              <a:prstClr val="black"/>
            </a:solidFill>
          </a:ln>
        </p:spPr>
        <p:txBody>
          <a:bodyPr vert="horz" lIns="91440" tIns="45720" rIns="91440" bIns="45720" rtlCol="0" anchor="ctr"/>
          <a:lstStyle/>
          <a:p>
            <a:endParaRPr lang="nl-NL"/>
          </a:p>
        </p:txBody>
      </p:sp>
      <p:sp>
        <p:nvSpPr>
          <p:cNvPr id="5" name="Notes Placeholder 4"/>
          <p:cNvSpPr>
            <a:spLocks noGrp="1"/>
          </p:cNvSpPr>
          <p:nvPr>
            <p:ph type="body" sz="quarter" idx="3"/>
          </p:nvPr>
        </p:nvSpPr>
        <p:spPr>
          <a:xfrm>
            <a:off x="930275" y="3373438"/>
            <a:ext cx="7435850" cy="2760662"/>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6" name="Footer Placeholder 5"/>
          <p:cNvSpPr>
            <a:spLocks noGrp="1"/>
          </p:cNvSpPr>
          <p:nvPr>
            <p:ph type="ftr" sz="quarter" idx="4"/>
          </p:nvPr>
        </p:nvSpPr>
        <p:spPr>
          <a:xfrm>
            <a:off x="0" y="6659563"/>
            <a:ext cx="4029075" cy="350837"/>
          </a:xfrm>
          <a:prstGeom prst="rect">
            <a:avLst/>
          </a:prstGeom>
        </p:spPr>
        <p:txBody>
          <a:bodyPr vert="horz" lIns="91440" tIns="45720" rIns="91440" bIns="45720" rtlCol="0" anchor="b"/>
          <a:lstStyle>
            <a:lvl1pPr algn="l">
              <a:defRPr sz="1200"/>
            </a:lvl1pPr>
          </a:lstStyle>
          <a:p>
            <a:endParaRPr lang="nl-NL"/>
          </a:p>
        </p:txBody>
      </p:sp>
      <p:sp>
        <p:nvSpPr>
          <p:cNvPr id="7" name="Slide Number Placeholder 6"/>
          <p:cNvSpPr>
            <a:spLocks noGrp="1"/>
          </p:cNvSpPr>
          <p:nvPr>
            <p:ph type="sldNum" sz="quarter" idx="5"/>
          </p:nvPr>
        </p:nvSpPr>
        <p:spPr>
          <a:xfrm>
            <a:off x="5265738" y="6659563"/>
            <a:ext cx="4029075" cy="350837"/>
          </a:xfrm>
          <a:prstGeom prst="rect">
            <a:avLst/>
          </a:prstGeom>
        </p:spPr>
        <p:txBody>
          <a:bodyPr vert="horz" lIns="91440" tIns="45720" rIns="91440" bIns="45720" rtlCol="0" anchor="b"/>
          <a:lstStyle>
            <a:lvl1pPr algn="r">
              <a:defRPr sz="1200"/>
            </a:lvl1pPr>
          </a:lstStyle>
          <a:p>
            <a:fld id="{63E4CD84-88F9-4A38-BC89-12472962A53B}" type="slidenum">
              <a:rPr lang="nl-NL" smtClean="0"/>
              <a:t>‹#›</a:t>
            </a:fld>
            <a:endParaRPr lang="nl-NL"/>
          </a:p>
        </p:txBody>
      </p:sp>
    </p:spTree>
    <p:extLst>
      <p:ext uri="{BB962C8B-B14F-4D97-AF65-F5344CB8AC3E}">
        <p14:creationId xmlns:p14="http://schemas.microsoft.com/office/powerpoint/2010/main" val="31950917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754380" y="2409444"/>
            <a:ext cx="8549640" cy="163220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508760" y="4352544"/>
            <a:ext cx="7040880" cy="19431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25-Oct-2019</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object 2"/>
          <p:cNvSpPr/>
          <p:nvPr userDrawn="1"/>
        </p:nvSpPr>
        <p:spPr>
          <a:xfrm>
            <a:off x="1231" y="0"/>
            <a:ext cx="10058400" cy="2501700"/>
          </a:xfrm>
          <a:prstGeom prst="rect">
            <a:avLst/>
          </a:prstGeom>
          <a:blipFill>
            <a:blip r:embed="rId2" cstate="print"/>
            <a:stretch>
              <a:fillRect/>
            </a:stretch>
          </a:blipFill>
        </p:spPr>
        <p:txBody>
          <a:bodyPr wrap="square" lIns="0" tIns="0" rIns="0" bIns="0" rtlCol="0"/>
          <a:lstStyle/>
          <a:p>
            <a:endParaRPr/>
          </a:p>
        </p:txBody>
      </p:sp>
      <p:sp>
        <p:nvSpPr>
          <p:cNvPr id="8" name="object 3"/>
          <p:cNvSpPr/>
          <p:nvPr userDrawn="1"/>
        </p:nvSpPr>
        <p:spPr>
          <a:xfrm>
            <a:off x="0" y="7162232"/>
            <a:ext cx="10058400" cy="610235"/>
          </a:xfrm>
          <a:custGeom>
            <a:avLst/>
            <a:gdLst/>
            <a:ahLst/>
            <a:cxnLst/>
            <a:rect l="l" t="t" r="r" b="b"/>
            <a:pathLst>
              <a:path w="10058400" h="610234">
                <a:moveTo>
                  <a:pt x="10058400" y="537725"/>
                </a:moveTo>
                <a:lnTo>
                  <a:pt x="9863203" y="570402"/>
                </a:lnTo>
                <a:lnTo>
                  <a:pt x="9599615" y="610167"/>
                </a:lnTo>
                <a:lnTo>
                  <a:pt x="10058400" y="610167"/>
                </a:lnTo>
                <a:lnTo>
                  <a:pt x="10058400" y="537725"/>
                </a:lnTo>
                <a:close/>
              </a:path>
              <a:path w="10058400" h="610234">
                <a:moveTo>
                  <a:pt x="1107898" y="0"/>
                </a:moveTo>
                <a:lnTo>
                  <a:pt x="983823" y="333"/>
                </a:lnTo>
                <a:lnTo>
                  <a:pt x="578108" y="6439"/>
                </a:lnTo>
                <a:lnTo>
                  <a:pt x="264506" y="17133"/>
                </a:lnTo>
                <a:lnTo>
                  <a:pt x="0" y="30942"/>
                </a:lnTo>
                <a:lnTo>
                  <a:pt x="0" y="431379"/>
                </a:lnTo>
                <a:lnTo>
                  <a:pt x="20203" y="432325"/>
                </a:lnTo>
                <a:lnTo>
                  <a:pt x="163099" y="439943"/>
                </a:lnTo>
                <a:lnTo>
                  <a:pt x="451039" y="459181"/>
                </a:lnTo>
                <a:lnTo>
                  <a:pt x="790397" y="487695"/>
                </a:lnTo>
                <a:lnTo>
                  <a:pt x="1231720" y="532501"/>
                </a:lnTo>
                <a:lnTo>
                  <a:pt x="1882719" y="610167"/>
                </a:lnTo>
                <a:lnTo>
                  <a:pt x="5399347" y="610167"/>
                </a:lnTo>
                <a:lnTo>
                  <a:pt x="5035812" y="548368"/>
                </a:lnTo>
                <a:lnTo>
                  <a:pt x="4426091" y="432321"/>
                </a:lnTo>
                <a:lnTo>
                  <a:pt x="3489245" y="248848"/>
                </a:lnTo>
                <a:lnTo>
                  <a:pt x="3108150" y="181287"/>
                </a:lnTo>
                <a:lnTo>
                  <a:pt x="2817842" y="135137"/>
                </a:lnTo>
                <a:lnTo>
                  <a:pt x="2572213" y="100492"/>
                </a:lnTo>
                <a:lnTo>
                  <a:pt x="2322625" y="69968"/>
                </a:lnTo>
                <a:lnTo>
                  <a:pt x="2119734" y="48928"/>
                </a:lnTo>
                <a:lnTo>
                  <a:pt x="1913674" y="31230"/>
                </a:lnTo>
                <a:lnTo>
                  <a:pt x="1704162" y="17190"/>
                </a:lnTo>
                <a:lnTo>
                  <a:pt x="1544593" y="9249"/>
                </a:lnTo>
                <a:lnTo>
                  <a:pt x="1382804" y="3674"/>
                </a:lnTo>
                <a:lnTo>
                  <a:pt x="1218675" y="597"/>
                </a:lnTo>
                <a:lnTo>
                  <a:pt x="1107898" y="0"/>
                </a:lnTo>
                <a:close/>
              </a:path>
            </a:pathLst>
          </a:custGeom>
          <a:solidFill>
            <a:srgbClr val="4B5F71"/>
          </a:solidFill>
        </p:spPr>
        <p:txBody>
          <a:bodyPr wrap="square" lIns="0" tIns="0" rIns="0" bIns="0" rtlCol="0"/>
          <a:lstStyle/>
          <a:p>
            <a:endParaRPr/>
          </a:p>
        </p:txBody>
      </p:sp>
      <p:sp>
        <p:nvSpPr>
          <p:cNvPr id="9" name="object 4"/>
          <p:cNvSpPr/>
          <p:nvPr userDrawn="1"/>
        </p:nvSpPr>
        <p:spPr>
          <a:xfrm>
            <a:off x="2359240" y="7117712"/>
            <a:ext cx="7699375" cy="655320"/>
          </a:xfrm>
          <a:custGeom>
            <a:avLst/>
            <a:gdLst/>
            <a:ahLst/>
            <a:cxnLst/>
            <a:rect l="l" t="t" r="r" b="b"/>
            <a:pathLst>
              <a:path w="7699375" h="655320">
                <a:moveTo>
                  <a:pt x="1411962" y="0"/>
                </a:moveTo>
                <a:lnTo>
                  <a:pt x="1258035" y="992"/>
                </a:lnTo>
                <a:lnTo>
                  <a:pt x="1106507" y="4356"/>
                </a:lnTo>
                <a:lnTo>
                  <a:pt x="957562" y="10118"/>
                </a:lnTo>
                <a:lnTo>
                  <a:pt x="811380" y="18304"/>
                </a:lnTo>
                <a:lnTo>
                  <a:pt x="668143" y="28941"/>
                </a:lnTo>
                <a:lnTo>
                  <a:pt x="528034" y="42055"/>
                </a:lnTo>
                <a:lnTo>
                  <a:pt x="436454" y="52187"/>
                </a:lnTo>
                <a:lnTo>
                  <a:pt x="346400" y="63440"/>
                </a:lnTo>
                <a:lnTo>
                  <a:pt x="257924" y="75820"/>
                </a:lnTo>
                <a:lnTo>
                  <a:pt x="155554" y="88564"/>
                </a:lnTo>
                <a:lnTo>
                  <a:pt x="97522" y="96514"/>
                </a:lnTo>
                <a:lnTo>
                  <a:pt x="43522" y="106340"/>
                </a:lnTo>
                <a:lnTo>
                  <a:pt x="0" y="118657"/>
                </a:lnTo>
                <a:lnTo>
                  <a:pt x="52575" y="129066"/>
                </a:lnTo>
                <a:lnTo>
                  <a:pt x="104546" y="140209"/>
                </a:lnTo>
                <a:lnTo>
                  <a:pt x="155978" y="151999"/>
                </a:lnTo>
                <a:lnTo>
                  <a:pt x="206937" y="164347"/>
                </a:lnTo>
                <a:lnTo>
                  <a:pt x="307699" y="190363"/>
                </a:lnTo>
                <a:lnTo>
                  <a:pt x="555939" y="258992"/>
                </a:lnTo>
                <a:lnTo>
                  <a:pt x="631026" y="279517"/>
                </a:lnTo>
                <a:lnTo>
                  <a:pt x="755104" y="311759"/>
                </a:lnTo>
                <a:lnTo>
                  <a:pt x="805524" y="323919"/>
                </a:lnTo>
                <a:lnTo>
                  <a:pt x="856328" y="335489"/>
                </a:lnTo>
                <a:lnTo>
                  <a:pt x="907580" y="346381"/>
                </a:lnTo>
                <a:lnTo>
                  <a:pt x="1994117" y="560802"/>
                </a:lnTo>
                <a:lnTo>
                  <a:pt x="2437757" y="637914"/>
                </a:lnTo>
                <a:lnTo>
                  <a:pt x="2542430" y="654688"/>
                </a:lnTo>
                <a:lnTo>
                  <a:pt x="7399907" y="654688"/>
                </a:lnTo>
                <a:lnTo>
                  <a:pt x="7521291" y="637906"/>
                </a:lnTo>
                <a:lnTo>
                  <a:pt x="7699159" y="611892"/>
                </a:lnTo>
                <a:lnTo>
                  <a:pt x="7699159" y="279617"/>
                </a:lnTo>
                <a:lnTo>
                  <a:pt x="5603659" y="279617"/>
                </a:lnTo>
                <a:lnTo>
                  <a:pt x="5338830" y="277173"/>
                </a:lnTo>
                <a:lnTo>
                  <a:pt x="5023604" y="268266"/>
                </a:lnTo>
                <a:lnTo>
                  <a:pt x="4659396" y="250718"/>
                </a:lnTo>
                <a:lnTo>
                  <a:pt x="4247862" y="222890"/>
                </a:lnTo>
                <a:lnTo>
                  <a:pt x="3539818" y="160132"/>
                </a:lnTo>
                <a:lnTo>
                  <a:pt x="2486056" y="52040"/>
                </a:lnTo>
                <a:lnTo>
                  <a:pt x="2265937" y="33669"/>
                </a:lnTo>
                <a:lnTo>
                  <a:pt x="2048036" y="19217"/>
                </a:lnTo>
                <a:lnTo>
                  <a:pt x="1832787" y="8746"/>
                </a:lnTo>
                <a:lnTo>
                  <a:pt x="1620618" y="2320"/>
                </a:lnTo>
                <a:lnTo>
                  <a:pt x="1411962" y="0"/>
                </a:lnTo>
                <a:close/>
              </a:path>
              <a:path w="7699375" h="655320">
                <a:moveTo>
                  <a:pt x="7699159" y="115931"/>
                </a:moveTo>
                <a:lnTo>
                  <a:pt x="7536080" y="140126"/>
                </a:lnTo>
                <a:lnTo>
                  <a:pt x="7254804" y="177548"/>
                </a:lnTo>
                <a:lnTo>
                  <a:pt x="7018237" y="204464"/>
                </a:lnTo>
                <a:lnTo>
                  <a:pt x="6795482" y="225875"/>
                </a:lnTo>
                <a:lnTo>
                  <a:pt x="6543139" y="246017"/>
                </a:lnTo>
                <a:lnTo>
                  <a:pt x="6288358" y="261734"/>
                </a:lnTo>
                <a:lnTo>
                  <a:pt x="6029624" y="272710"/>
                </a:lnTo>
                <a:lnTo>
                  <a:pt x="5818777" y="277863"/>
                </a:lnTo>
                <a:lnTo>
                  <a:pt x="5603659" y="279617"/>
                </a:lnTo>
                <a:lnTo>
                  <a:pt x="7699159" y="279617"/>
                </a:lnTo>
                <a:lnTo>
                  <a:pt x="7699159" y="115931"/>
                </a:lnTo>
                <a:close/>
              </a:path>
            </a:pathLst>
          </a:custGeom>
          <a:solidFill>
            <a:srgbClr val="B91F2E"/>
          </a:solidFill>
        </p:spPr>
        <p:txBody>
          <a:bodyPr wrap="square" lIns="0" tIns="0" rIns="0" bIns="0" rtlCol="0"/>
          <a:lstStyle/>
          <a:p>
            <a:endParaRPr/>
          </a:p>
        </p:txBody>
      </p:sp>
      <p:sp>
        <p:nvSpPr>
          <p:cNvPr id="10" name="object 5"/>
          <p:cNvSpPr/>
          <p:nvPr userDrawn="1"/>
        </p:nvSpPr>
        <p:spPr>
          <a:xfrm>
            <a:off x="0" y="6621780"/>
            <a:ext cx="10058400" cy="1150620"/>
          </a:xfrm>
          <a:custGeom>
            <a:avLst/>
            <a:gdLst/>
            <a:ahLst/>
            <a:cxnLst/>
            <a:rect l="l" t="t" r="r" b="b"/>
            <a:pathLst>
              <a:path w="10058400" h="1150620">
                <a:moveTo>
                  <a:pt x="3145917" y="0"/>
                </a:moveTo>
                <a:lnTo>
                  <a:pt x="3057404" y="0"/>
                </a:lnTo>
                <a:lnTo>
                  <a:pt x="2970002" y="2540"/>
                </a:lnTo>
                <a:lnTo>
                  <a:pt x="2926729" y="2540"/>
                </a:lnTo>
                <a:lnTo>
                  <a:pt x="2883746" y="5080"/>
                </a:lnTo>
                <a:lnTo>
                  <a:pt x="2841058" y="6350"/>
                </a:lnTo>
                <a:lnTo>
                  <a:pt x="2714807" y="13970"/>
                </a:lnTo>
                <a:lnTo>
                  <a:pt x="2550863" y="29210"/>
                </a:lnTo>
                <a:lnTo>
                  <a:pt x="2372854" y="52070"/>
                </a:lnTo>
                <a:lnTo>
                  <a:pt x="2238283" y="72390"/>
                </a:lnTo>
                <a:lnTo>
                  <a:pt x="2172213" y="83820"/>
                </a:lnTo>
                <a:lnTo>
                  <a:pt x="2106947" y="93980"/>
                </a:lnTo>
                <a:lnTo>
                  <a:pt x="2042482" y="105410"/>
                </a:lnTo>
                <a:lnTo>
                  <a:pt x="1978815" y="118110"/>
                </a:lnTo>
                <a:lnTo>
                  <a:pt x="1915941" y="129540"/>
                </a:lnTo>
                <a:lnTo>
                  <a:pt x="1792560" y="154940"/>
                </a:lnTo>
                <a:lnTo>
                  <a:pt x="1732045" y="168910"/>
                </a:lnTo>
                <a:lnTo>
                  <a:pt x="1672309" y="181610"/>
                </a:lnTo>
                <a:lnTo>
                  <a:pt x="1555157" y="209550"/>
                </a:lnTo>
                <a:lnTo>
                  <a:pt x="1441077" y="240030"/>
                </a:lnTo>
                <a:lnTo>
                  <a:pt x="1385178" y="254000"/>
                </a:lnTo>
                <a:lnTo>
                  <a:pt x="1330036" y="270510"/>
                </a:lnTo>
                <a:lnTo>
                  <a:pt x="1222006" y="300990"/>
                </a:lnTo>
                <a:lnTo>
                  <a:pt x="1014858" y="367030"/>
                </a:lnTo>
                <a:lnTo>
                  <a:pt x="964906" y="384810"/>
                </a:lnTo>
                <a:lnTo>
                  <a:pt x="915681" y="401320"/>
                </a:lnTo>
                <a:lnTo>
                  <a:pt x="867178" y="419100"/>
                </a:lnTo>
                <a:lnTo>
                  <a:pt x="725970" y="472440"/>
                </a:lnTo>
                <a:lnTo>
                  <a:pt x="680321" y="491490"/>
                </a:lnTo>
                <a:lnTo>
                  <a:pt x="635377" y="509270"/>
                </a:lnTo>
                <a:lnTo>
                  <a:pt x="591133" y="528320"/>
                </a:lnTo>
                <a:lnTo>
                  <a:pt x="547585" y="546100"/>
                </a:lnTo>
                <a:lnTo>
                  <a:pt x="462565" y="584200"/>
                </a:lnTo>
                <a:lnTo>
                  <a:pt x="380287" y="622300"/>
                </a:lnTo>
                <a:lnTo>
                  <a:pt x="300722" y="660400"/>
                </a:lnTo>
                <a:lnTo>
                  <a:pt x="223838" y="698500"/>
                </a:lnTo>
                <a:lnTo>
                  <a:pt x="186393" y="718820"/>
                </a:lnTo>
                <a:lnTo>
                  <a:pt x="113477" y="756920"/>
                </a:lnTo>
                <a:lnTo>
                  <a:pt x="77998" y="777240"/>
                </a:lnTo>
                <a:lnTo>
                  <a:pt x="43168" y="796290"/>
                </a:lnTo>
                <a:lnTo>
                  <a:pt x="8983" y="816610"/>
                </a:lnTo>
                <a:lnTo>
                  <a:pt x="0" y="821690"/>
                </a:lnTo>
                <a:lnTo>
                  <a:pt x="0" y="1150620"/>
                </a:lnTo>
                <a:lnTo>
                  <a:pt x="274960" y="1150620"/>
                </a:lnTo>
                <a:lnTo>
                  <a:pt x="286369" y="1148080"/>
                </a:lnTo>
                <a:lnTo>
                  <a:pt x="369224" y="1120140"/>
                </a:lnTo>
                <a:lnTo>
                  <a:pt x="411509" y="1107440"/>
                </a:lnTo>
                <a:lnTo>
                  <a:pt x="497777" y="1079500"/>
                </a:lnTo>
                <a:lnTo>
                  <a:pt x="541754" y="1066800"/>
                </a:lnTo>
                <a:lnTo>
                  <a:pt x="631377" y="1038860"/>
                </a:lnTo>
                <a:lnTo>
                  <a:pt x="677017" y="1026160"/>
                </a:lnTo>
                <a:lnTo>
                  <a:pt x="817211" y="984250"/>
                </a:lnTo>
                <a:lnTo>
                  <a:pt x="865022" y="971550"/>
                </a:lnTo>
                <a:lnTo>
                  <a:pt x="913369" y="957580"/>
                </a:lnTo>
                <a:lnTo>
                  <a:pt x="962247" y="944880"/>
                </a:lnTo>
                <a:lnTo>
                  <a:pt x="1011653" y="930910"/>
                </a:lnTo>
                <a:lnTo>
                  <a:pt x="1061584" y="918210"/>
                </a:lnTo>
                <a:lnTo>
                  <a:pt x="1112037" y="904240"/>
                </a:lnTo>
                <a:lnTo>
                  <a:pt x="1163009" y="891540"/>
                </a:lnTo>
                <a:lnTo>
                  <a:pt x="1214496" y="877570"/>
                </a:lnTo>
                <a:lnTo>
                  <a:pt x="1700534" y="763270"/>
                </a:lnTo>
                <a:lnTo>
                  <a:pt x="1756995" y="751840"/>
                </a:lnTo>
                <a:lnTo>
                  <a:pt x="1813936" y="739140"/>
                </a:lnTo>
                <a:lnTo>
                  <a:pt x="2225681" y="659130"/>
                </a:lnTo>
                <a:lnTo>
                  <a:pt x="2347453" y="638810"/>
                </a:lnTo>
                <a:lnTo>
                  <a:pt x="2409012" y="627380"/>
                </a:lnTo>
                <a:lnTo>
                  <a:pt x="2471014" y="617220"/>
                </a:lnTo>
                <a:lnTo>
                  <a:pt x="2533457" y="608330"/>
                </a:lnTo>
                <a:lnTo>
                  <a:pt x="2659651" y="588010"/>
                </a:lnTo>
                <a:lnTo>
                  <a:pt x="2917185" y="552450"/>
                </a:lnTo>
                <a:lnTo>
                  <a:pt x="2982621" y="544830"/>
                </a:lnTo>
                <a:lnTo>
                  <a:pt x="3029320" y="538480"/>
                </a:lnTo>
                <a:lnTo>
                  <a:pt x="3122747" y="528320"/>
                </a:lnTo>
                <a:lnTo>
                  <a:pt x="3309742" y="513080"/>
                </a:lnTo>
                <a:lnTo>
                  <a:pt x="3450137" y="505460"/>
                </a:lnTo>
                <a:lnTo>
                  <a:pt x="3637570" y="500380"/>
                </a:lnTo>
                <a:lnTo>
                  <a:pt x="6992308" y="500380"/>
                </a:lnTo>
                <a:lnTo>
                  <a:pt x="6623359" y="447040"/>
                </a:lnTo>
                <a:lnTo>
                  <a:pt x="6570494" y="438150"/>
                </a:lnTo>
                <a:lnTo>
                  <a:pt x="6517606" y="430530"/>
                </a:lnTo>
                <a:lnTo>
                  <a:pt x="6464698" y="421640"/>
                </a:lnTo>
                <a:lnTo>
                  <a:pt x="6411775" y="414020"/>
                </a:lnTo>
                <a:lnTo>
                  <a:pt x="6358842" y="405130"/>
                </a:lnTo>
                <a:lnTo>
                  <a:pt x="6305903" y="397510"/>
                </a:lnTo>
                <a:lnTo>
                  <a:pt x="6200022" y="379730"/>
                </a:lnTo>
                <a:lnTo>
                  <a:pt x="6147089" y="372110"/>
                </a:lnTo>
                <a:lnTo>
                  <a:pt x="5409129" y="250190"/>
                </a:lnTo>
                <a:lnTo>
                  <a:pt x="5356811" y="242570"/>
                </a:lnTo>
                <a:lnTo>
                  <a:pt x="5252405" y="224790"/>
                </a:lnTo>
                <a:lnTo>
                  <a:pt x="5200327" y="217170"/>
                </a:lnTo>
                <a:lnTo>
                  <a:pt x="5148336" y="208280"/>
                </a:lnTo>
                <a:lnTo>
                  <a:pt x="5044638" y="193040"/>
                </a:lnTo>
                <a:lnTo>
                  <a:pt x="4992939" y="184150"/>
                </a:lnTo>
                <a:lnTo>
                  <a:pt x="4634239" y="130810"/>
                </a:lnTo>
                <a:lnTo>
                  <a:pt x="4583504" y="124460"/>
                </a:lnTo>
                <a:lnTo>
                  <a:pt x="4532910" y="116840"/>
                </a:lnTo>
                <a:lnTo>
                  <a:pt x="4432158" y="104140"/>
                </a:lnTo>
                <a:lnTo>
                  <a:pt x="4382010" y="96520"/>
                </a:lnTo>
                <a:lnTo>
                  <a:pt x="4332018" y="90170"/>
                </a:lnTo>
                <a:lnTo>
                  <a:pt x="4282188" y="85090"/>
                </a:lnTo>
                <a:lnTo>
                  <a:pt x="4183030" y="72390"/>
                </a:lnTo>
                <a:lnTo>
                  <a:pt x="4133711" y="67310"/>
                </a:lnTo>
                <a:lnTo>
                  <a:pt x="4084570" y="60960"/>
                </a:lnTo>
                <a:lnTo>
                  <a:pt x="3938263" y="45720"/>
                </a:lnTo>
                <a:lnTo>
                  <a:pt x="3889880" y="41910"/>
                </a:lnTo>
                <a:lnTo>
                  <a:pt x="3841697" y="36830"/>
                </a:lnTo>
                <a:lnTo>
                  <a:pt x="3603939" y="17780"/>
                </a:lnTo>
                <a:lnTo>
                  <a:pt x="3417776" y="7620"/>
                </a:lnTo>
                <a:lnTo>
                  <a:pt x="3371833" y="6350"/>
                </a:lnTo>
                <a:lnTo>
                  <a:pt x="3326137" y="3810"/>
                </a:lnTo>
                <a:lnTo>
                  <a:pt x="3235506" y="1270"/>
                </a:lnTo>
                <a:lnTo>
                  <a:pt x="3190579" y="1270"/>
                </a:lnTo>
                <a:lnTo>
                  <a:pt x="3145917" y="0"/>
                </a:lnTo>
                <a:close/>
              </a:path>
              <a:path w="10058400" h="1150620">
                <a:moveTo>
                  <a:pt x="6992308" y="500380"/>
                </a:moveTo>
                <a:lnTo>
                  <a:pt x="3825324" y="500380"/>
                </a:lnTo>
                <a:lnTo>
                  <a:pt x="4060548" y="506730"/>
                </a:lnTo>
                <a:lnTo>
                  <a:pt x="4296457" y="519430"/>
                </a:lnTo>
                <a:lnTo>
                  <a:pt x="4580594" y="542290"/>
                </a:lnTo>
                <a:lnTo>
                  <a:pt x="4675588" y="552450"/>
                </a:lnTo>
                <a:lnTo>
                  <a:pt x="4723141" y="556260"/>
                </a:lnTo>
                <a:lnTo>
                  <a:pt x="4818365" y="566420"/>
                </a:lnTo>
                <a:lnTo>
                  <a:pt x="4866037" y="572770"/>
                </a:lnTo>
                <a:lnTo>
                  <a:pt x="4961505" y="582930"/>
                </a:lnTo>
                <a:lnTo>
                  <a:pt x="5009303" y="589280"/>
                </a:lnTo>
                <a:lnTo>
                  <a:pt x="5057144" y="594360"/>
                </a:lnTo>
                <a:lnTo>
                  <a:pt x="5152961" y="607060"/>
                </a:lnTo>
                <a:lnTo>
                  <a:pt x="5200938" y="612140"/>
                </a:lnTo>
                <a:lnTo>
                  <a:pt x="5489811" y="650240"/>
                </a:lnTo>
                <a:lnTo>
                  <a:pt x="5538133" y="657860"/>
                </a:lnTo>
                <a:lnTo>
                  <a:pt x="5877899" y="703580"/>
                </a:lnTo>
                <a:lnTo>
                  <a:pt x="5926663" y="711200"/>
                </a:lnTo>
                <a:lnTo>
                  <a:pt x="6073313" y="730250"/>
                </a:lnTo>
                <a:lnTo>
                  <a:pt x="6122318" y="737870"/>
                </a:lnTo>
                <a:lnTo>
                  <a:pt x="6417681" y="775970"/>
                </a:lnTo>
                <a:lnTo>
                  <a:pt x="6467138" y="781050"/>
                </a:lnTo>
                <a:lnTo>
                  <a:pt x="6566257" y="793750"/>
                </a:lnTo>
                <a:lnTo>
                  <a:pt x="6615920" y="798830"/>
                </a:lnTo>
                <a:lnTo>
                  <a:pt x="6665653" y="805180"/>
                </a:lnTo>
                <a:lnTo>
                  <a:pt x="6765334" y="815340"/>
                </a:lnTo>
                <a:lnTo>
                  <a:pt x="6815283" y="821690"/>
                </a:lnTo>
                <a:lnTo>
                  <a:pt x="6915403" y="831850"/>
                </a:lnTo>
                <a:lnTo>
                  <a:pt x="6965575" y="835660"/>
                </a:lnTo>
                <a:lnTo>
                  <a:pt x="7066148" y="845820"/>
                </a:lnTo>
                <a:lnTo>
                  <a:pt x="7318953" y="864870"/>
                </a:lnTo>
                <a:lnTo>
                  <a:pt x="7369755" y="867410"/>
                </a:lnTo>
                <a:lnTo>
                  <a:pt x="7420640" y="871220"/>
                </a:lnTo>
                <a:lnTo>
                  <a:pt x="7625020" y="881380"/>
                </a:lnTo>
                <a:lnTo>
                  <a:pt x="7882447" y="887730"/>
                </a:lnTo>
                <a:lnTo>
                  <a:pt x="8090013" y="887730"/>
                </a:lnTo>
                <a:lnTo>
                  <a:pt x="8246669" y="883920"/>
                </a:lnTo>
                <a:lnTo>
                  <a:pt x="8299079" y="881380"/>
                </a:lnTo>
                <a:lnTo>
                  <a:pt x="8351586" y="880110"/>
                </a:lnTo>
                <a:lnTo>
                  <a:pt x="8404191" y="877570"/>
                </a:lnTo>
                <a:lnTo>
                  <a:pt x="8456894" y="873760"/>
                </a:lnTo>
                <a:lnTo>
                  <a:pt x="8509697" y="871220"/>
                </a:lnTo>
                <a:lnTo>
                  <a:pt x="8615605" y="863600"/>
                </a:lnTo>
                <a:lnTo>
                  <a:pt x="8668711" y="858520"/>
                </a:lnTo>
                <a:lnTo>
                  <a:pt x="8721919" y="854710"/>
                </a:lnTo>
                <a:lnTo>
                  <a:pt x="8775232" y="848360"/>
                </a:lnTo>
                <a:lnTo>
                  <a:pt x="8828648" y="843280"/>
                </a:lnTo>
                <a:lnTo>
                  <a:pt x="8998913" y="822960"/>
                </a:lnTo>
                <a:lnTo>
                  <a:pt x="9060995" y="814070"/>
                </a:lnTo>
                <a:lnTo>
                  <a:pt x="9122051" y="806450"/>
                </a:lnTo>
                <a:lnTo>
                  <a:pt x="9182088" y="797560"/>
                </a:lnTo>
                <a:lnTo>
                  <a:pt x="9241115" y="789940"/>
                </a:lnTo>
                <a:lnTo>
                  <a:pt x="9574508" y="736600"/>
                </a:lnTo>
                <a:lnTo>
                  <a:pt x="9677919" y="718820"/>
                </a:lnTo>
                <a:lnTo>
                  <a:pt x="9728214" y="708660"/>
                </a:lnTo>
                <a:lnTo>
                  <a:pt x="9873549" y="681990"/>
                </a:lnTo>
                <a:lnTo>
                  <a:pt x="9920171" y="671830"/>
                </a:lnTo>
                <a:lnTo>
                  <a:pt x="9965895" y="662940"/>
                </a:lnTo>
                <a:lnTo>
                  <a:pt x="10010729" y="652780"/>
                </a:lnTo>
                <a:lnTo>
                  <a:pt x="10054681" y="643890"/>
                </a:lnTo>
                <a:lnTo>
                  <a:pt x="10058400" y="642620"/>
                </a:lnTo>
                <a:lnTo>
                  <a:pt x="10058400" y="635000"/>
                </a:lnTo>
                <a:lnTo>
                  <a:pt x="8572227" y="635000"/>
                </a:lnTo>
                <a:lnTo>
                  <a:pt x="8326501" y="628650"/>
                </a:lnTo>
                <a:lnTo>
                  <a:pt x="8126836" y="618490"/>
                </a:lnTo>
                <a:lnTo>
                  <a:pt x="8076527" y="614680"/>
                </a:lnTo>
                <a:lnTo>
                  <a:pt x="8026070" y="612140"/>
                </a:lnTo>
                <a:lnTo>
                  <a:pt x="7873851" y="600710"/>
                </a:lnTo>
                <a:lnTo>
                  <a:pt x="7822843" y="595630"/>
                </a:lnTo>
                <a:lnTo>
                  <a:pt x="7771708" y="591820"/>
                </a:lnTo>
                <a:lnTo>
                  <a:pt x="7565987" y="571500"/>
                </a:lnTo>
                <a:lnTo>
                  <a:pt x="7514283" y="565150"/>
                </a:lnTo>
                <a:lnTo>
                  <a:pt x="7462477" y="560070"/>
                </a:lnTo>
                <a:lnTo>
                  <a:pt x="7149763" y="521970"/>
                </a:lnTo>
                <a:lnTo>
                  <a:pt x="7097371" y="514350"/>
                </a:lnTo>
                <a:lnTo>
                  <a:pt x="7044912" y="508000"/>
                </a:lnTo>
                <a:lnTo>
                  <a:pt x="6992308" y="500380"/>
                </a:lnTo>
                <a:close/>
              </a:path>
              <a:path w="10058400" h="1150620">
                <a:moveTo>
                  <a:pt x="10058400" y="490220"/>
                </a:moveTo>
                <a:lnTo>
                  <a:pt x="10019323" y="496570"/>
                </a:lnTo>
                <a:lnTo>
                  <a:pt x="9970545" y="505460"/>
                </a:lnTo>
                <a:lnTo>
                  <a:pt x="9920798" y="513080"/>
                </a:lnTo>
                <a:lnTo>
                  <a:pt x="9870077" y="521970"/>
                </a:lnTo>
                <a:lnTo>
                  <a:pt x="9818376" y="529590"/>
                </a:lnTo>
                <a:lnTo>
                  <a:pt x="9765688" y="538480"/>
                </a:lnTo>
                <a:lnTo>
                  <a:pt x="9657323" y="553720"/>
                </a:lnTo>
                <a:lnTo>
                  <a:pt x="9601633" y="562610"/>
                </a:lnTo>
                <a:lnTo>
                  <a:pt x="9368677" y="593090"/>
                </a:lnTo>
                <a:lnTo>
                  <a:pt x="9233081" y="608330"/>
                </a:lnTo>
                <a:lnTo>
                  <a:pt x="9095220" y="619760"/>
                </a:lnTo>
                <a:lnTo>
                  <a:pt x="8908083" y="629920"/>
                </a:lnTo>
                <a:lnTo>
                  <a:pt x="8717400" y="635000"/>
                </a:lnTo>
                <a:lnTo>
                  <a:pt x="10058400" y="635000"/>
                </a:lnTo>
                <a:lnTo>
                  <a:pt x="10058400" y="490220"/>
                </a:lnTo>
                <a:close/>
              </a:path>
            </a:pathLst>
          </a:custGeom>
          <a:solidFill>
            <a:srgbClr val="94A3AC"/>
          </a:solidFill>
        </p:spPr>
        <p:txBody>
          <a:bodyPr wrap="square" lIns="0" tIns="0" rIns="0" bIns="0" rtlCol="0"/>
          <a:lstStyle/>
          <a:p>
            <a:endParaRPr/>
          </a:p>
        </p:txBody>
      </p:sp>
      <p:sp>
        <p:nvSpPr>
          <p:cNvPr id="13" name="object 8"/>
          <p:cNvSpPr/>
          <p:nvPr userDrawn="1"/>
        </p:nvSpPr>
        <p:spPr>
          <a:xfrm>
            <a:off x="3624662" y="2223490"/>
            <a:ext cx="0" cy="4112895"/>
          </a:xfrm>
          <a:custGeom>
            <a:avLst/>
            <a:gdLst/>
            <a:ahLst/>
            <a:cxnLst/>
            <a:rect l="l" t="t" r="r" b="b"/>
            <a:pathLst>
              <a:path h="4112895">
                <a:moveTo>
                  <a:pt x="0" y="0"/>
                </a:moveTo>
                <a:lnTo>
                  <a:pt x="0" y="4112361"/>
                </a:lnTo>
              </a:path>
            </a:pathLst>
          </a:custGeom>
          <a:ln w="16776">
            <a:solidFill>
              <a:srgbClr val="5E5E5E"/>
            </a:solidFill>
          </a:ln>
        </p:spPr>
        <p:txBody>
          <a:bodyPr wrap="square" lIns="0" tIns="0" rIns="0" bIns="0" rtlCol="0"/>
          <a:lstStyle/>
          <a:p>
            <a:endParaRPr/>
          </a:p>
        </p:txBody>
      </p:sp>
      <p:sp>
        <p:nvSpPr>
          <p:cNvPr id="14" name="object 9"/>
          <p:cNvSpPr txBox="1">
            <a:spLocks noGrp="1"/>
          </p:cNvSpPr>
          <p:nvPr>
            <p:ph type="title" hasCustomPrompt="1"/>
          </p:nvPr>
        </p:nvSpPr>
        <p:spPr>
          <a:xfrm>
            <a:off x="993032" y="2171811"/>
            <a:ext cx="1836420" cy="1076960"/>
          </a:xfrm>
          <a:prstGeom prst="rect">
            <a:avLst/>
          </a:prstGeom>
        </p:spPr>
        <p:txBody>
          <a:bodyPr vert="horz" wrap="square" lIns="0" tIns="12700" rIns="0" bIns="0" rtlCol="0">
            <a:spAutoFit/>
          </a:bodyPr>
          <a:lstStyle>
            <a:lvl1pPr>
              <a:defRPr/>
            </a:lvl1pPr>
          </a:lstStyle>
          <a:p>
            <a:pPr algn="ctr">
              <a:lnSpc>
                <a:spcPts val="5580"/>
              </a:lnSpc>
              <a:spcBef>
                <a:spcPts val="100"/>
              </a:spcBef>
            </a:pPr>
            <a:r>
              <a:rPr lang="en-US" dirty="0"/>
              <a:t>CSR</a:t>
            </a:r>
            <a:endParaRPr dirty="0"/>
          </a:p>
          <a:p>
            <a:pPr algn="ctr">
              <a:lnSpc>
                <a:spcPts val="2700"/>
              </a:lnSpc>
            </a:pPr>
            <a:r>
              <a:rPr sz="2400" spc="-35" dirty="0"/>
              <a:t>AWARD</a:t>
            </a:r>
            <a:r>
              <a:rPr sz="2400" spc="-80" dirty="0"/>
              <a:t> </a:t>
            </a:r>
            <a:r>
              <a:rPr sz="2400" dirty="0"/>
              <a:t>2017</a:t>
            </a:r>
          </a:p>
        </p:txBody>
      </p:sp>
      <p:sp>
        <p:nvSpPr>
          <p:cNvPr id="18" name="object 13"/>
          <p:cNvSpPr/>
          <p:nvPr userDrawn="1"/>
        </p:nvSpPr>
        <p:spPr>
          <a:xfrm>
            <a:off x="1117046" y="5614572"/>
            <a:ext cx="494665" cy="470534"/>
          </a:xfrm>
          <a:custGeom>
            <a:avLst/>
            <a:gdLst/>
            <a:ahLst/>
            <a:cxnLst/>
            <a:rect l="l" t="t" r="r" b="b"/>
            <a:pathLst>
              <a:path w="494665" h="470535">
                <a:moveTo>
                  <a:pt x="247154" y="0"/>
                </a:moveTo>
                <a:lnTo>
                  <a:pt x="170789" y="154762"/>
                </a:lnTo>
                <a:lnTo>
                  <a:pt x="0" y="179565"/>
                </a:lnTo>
                <a:lnTo>
                  <a:pt x="123609" y="300024"/>
                </a:lnTo>
                <a:lnTo>
                  <a:pt x="94399" y="470115"/>
                </a:lnTo>
                <a:lnTo>
                  <a:pt x="247154" y="389788"/>
                </a:lnTo>
                <a:lnTo>
                  <a:pt x="386138" y="389788"/>
                </a:lnTo>
                <a:lnTo>
                  <a:pt x="370763" y="300024"/>
                </a:lnTo>
                <a:lnTo>
                  <a:pt x="494296" y="179565"/>
                </a:lnTo>
                <a:lnTo>
                  <a:pt x="323557" y="154762"/>
                </a:lnTo>
                <a:lnTo>
                  <a:pt x="247154" y="0"/>
                </a:lnTo>
                <a:close/>
              </a:path>
              <a:path w="494665" h="470535">
                <a:moveTo>
                  <a:pt x="386138" y="389788"/>
                </a:moveTo>
                <a:lnTo>
                  <a:pt x="247154" y="389788"/>
                </a:lnTo>
                <a:lnTo>
                  <a:pt x="399897" y="470115"/>
                </a:lnTo>
                <a:lnTo>
                  <a:pt x="386138" y="389788"/>
                </a:lnTo>
                <a:close/>
              </a:path>
            </a:pathLst>
          </a:custGeom>
          <a:solidFill>
            <a:schemeClr val="accent1"/>
          </a:solidFill>
        </p:spPr>
        <p:txBody>
          <a:bodyPr wrap="square" lIns="0" tIns="0" rIns="0" bIns="0" rtlCol="0"/>
          <a:lstStyle/>
          <a:p>
            <a:endParaRPr/>
          </a:p>
        </p:txBody>
      </p:sp>
      <p:sp>
        <p:nvSpPr>
          <p:cNvPr id="19" name="object 14"/>
          <p:cNvSpPr/>
          <p:nvPr userDrawn="1"/>
        </p:nvSpPr>
        <p:spPr>
          <a:xfrm>
            <a:off x="1663910" y="5614572"/>
            <a:ext cx="494665" cy="470534"/>
          </a:xfrm>
          <a:custGeom>
            <a:avLst/>
            <a:gdLst/>
            <a:ahLst/>
            <a:cxnLst/>
            <a:rect l="l" t="t" r="r" b="b"/>
            <a:pathLst>
              <a:path w="494664" h="470535">
                <a:moveTo>
                  <a:pt x="247142" y="0"/>
                </a:moveTo>
                <a:lnTo>
                  <a:pt x="170789" y="154762"/>
                </a:lnTo>
                <a:lnTo>
                  <a:pt x="0" y="179565"/>
                </a:lnTo>
                <a:lnTo>
                  <a:pt x="123609" y="300024"/>
                </a:lnTo>
                <a:lnTo>
                  <a:pt x="94399" y="470115"/>
                </a:lnTo>
                <a:lnTo>
                  <a:pt x="247142" y="389788"/>
                </a:lnTo>
                <a:lnTo>
                  <a:pt x="386132" y="389788"/>
                </a:lnTo>
                <a:lnTo>
                  <a:pt x="370751" y="300024"/>
                </a:lnTo>
                <a:lnTo>
                  <a:pt x="494296" y="179565"/>
                </a:lnTo>
                <a:lnTo>
                  <a:pt x="323545" y="154762"/>
                </a:lnTo>
                <a:lnTo>
                  <a:pt x="247142" y="0"/>
                </a:lnTo>
                <a:close/>
              </a:path>
              <a:path w="494664" h="470535">
                <a:moveTo>
                  <a:pt x="386132" y="389788"/>
                </a:moveTo>
                <a:lnTo>
                  <a:pt x="247142" y="389788"/>
                </a:lnTo>
                <a:lnTo>
                  <a:pt x="399897" y="470115"/>
                </a:lnTo>
                <a:lnTo>
                  <a:pt x="386132" y="389788"/>
                </a:lnTo>
                <a:close/>
              </a:path>
            </a:pathLst>
          </a:custGeom>
          <a:solidFill>
            <a:schemeClr val="accent1"/>
          </a:solidFill>
        </p:spPr>
        <p:txBody>
          <a:bodyPr wrap="square" lIns="0" tIns="0" rIns="0" bIns="0" rtlCol="0"/>
          <a:lstStyle/>
          <a:p>
            <a:endParaRPr/>
          </a:p>
        </p:txBody>
      </p:sp>
      <p:sp>
        <p:nvSpPr>
          <p:cNvPr id="20" name="object 15"/>
          <p:cNvSpPr/>
          <p:nvPr userDrawn="1"/>
        </p:nvSpPr>
        <p:spPr>
          <a:xfrm>
            <a:off x="2172335" y="5614572"/>
            <a:ext cx="494665" cy="470534"/>
          </a:xfrm>
          <a:custGeom>
            <a:avLst/>
            <a:gdLst/>
            <a:ahLst/>
            <a:cxnLst/>
            <a:rect l="l" t="t" r="r" b="b"/>
            <a:pathLst>
              <a:path w="494664" h="470535">
                <a:moveTo>
                  <a:pt x="247154" y="0"/>
                </a:moveTo>
                <a:lnTo>
                  <a:pt x="170789" y="154762"/>
                </a:lnTo>
                <a:lnTo>
                  <a:pt x="0" y="179565"/>
                </a:lnTo>
                <a:lnTo>
                  <a:pt x="123609" y="300024"/>
                </a:lnTo>
                <a:lnTo>
                  <a:pt x="94399" y="470115"/>
                </a:lnTo>
                <a:lnTo>
                  <a:pt x="247154" y="389788"/>
                </a:lnTo>
                <a:lnTo>
                  <a:pt x="386138" y="389788"/>
                </a:lnTo>
                <a:lnTo>
                  <a:pt x="370763" y="300024"/>
                </a:lnTo>
                <a:lnTo>
                  <a:pt x="494296" y="179565"/>
                </a:lnTo>
                <a:lnTo>
                  <a:pt x="323557" y="154762"/>
                </a:lnTo>
                <a:lnTo>
                  <a:pt x="247154" y="0"/>
                </a:lnTo>
                <a:close/>
              </a:path>
              <a:path w="494664" h="470535">
                <a:moveTo>
                  <a:pt x="386138" y="389788"/>
                </a:moveTo>
                <a:lnTo>
                  <a:pt x="247154" y="389788"/>
                </a:lnTo>
                <a:lnTo>
                  <a:pt x="399897" y="470115"/>
                </a:lnTo>
                <a:lnTo>
                  <a:pt x="386138" y="389788"/>
                </a:lnTo>
                <a:close/>
              </a:path>
            </a:pathLst>
          </a:custGeom>
          <a:solidFill>
            <a:schemeClr val="accent1"/>
          </a:solidFill>
        </p:spPr>
        <p:txBody>
          <a:bodyPr wrap="square" lIns="0" tIns="0" rIns="0" bIns="0" rtlCol="0"/>
          <a:lstStyle/>
          <a:p>
            <a:endParaRPr/>
          </a:p>
        </p:txBody>
      </p:sp>
      <p:pic>
        <p:nvPicPr>
          <p:cNvPr id="23" name="Picture 2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90133" y="3293291"/>
            <a:ext cx="2242218" cy="2242218"/>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800" b="1" i="0">
                <a:solidFill>
                  <a:srgbClr val="5D5D5D"/>
                </a:solidFill>
                <a:latin typeface="Oxygen"/>
                <a:cs typeface="Oxygen"/>
              </a:defRPr>
            </a:lvl1pPr>
          </a:lstStyle>
          <a:p>
            <a:endParaRPr/>
          </a:p>
        </p:txBody>
      </p:sp>
      <p:sp>
        <p:nvSpPr>
          <p:cNvPr id="3" name="Holder 3"/>
          <p:cNvSpPr>
            <a:spLocks noGrp="1"/>
          </p:cNvSpPr>
          <p:nvPr>
            <p:ph sz="half" idx="2"/>
          </p:nvPr>
        </p:nvSpPr>
        <p:spPr>
          <a:xfrm>
            <a:off x="502920" y="1787652"/>
            <a:ext cx="4375404" cy="512978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5180076" y="1787652"/>
            <a:ext cx="4375404" cy="512978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25-Oct-2019</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800" b="1" i="0">
                <a:solidFill>
                  <a:srgbClr val="5D5D5D"/>
                </a:solidFill>
                <a:latin typeface="Oxygen"/>
                <a:cs typeface="Oxygen"/>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25-Oct-2019</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5" name="object 2"/>
          <p:cNvSpPr/>
          <p:nvPr userDrawn="1"/>
        </p:nvSpPr>
        <p:spPr>
          <a:xfrm>
            <a:off x="1231" y="0"/>
            <a:ext cx="10058400" cy="2501700"/>
          </a:xfrm>
          <a:prstGeom prst="rect">
            <a:avLst/>
          </a:prstGeom>
          <a:blipFill>
            <a:blip r:embed="rId2" cstate="print"/>
            <a:stretch>
              <a:fillRect/>
            </a:stretch>
          </a:blipFill>
        </p:spPr>
        <p:txBody>
          <a:bodyPr wrap="square" lIns="0" tIns="0" rIns="0" bIns="0" rtlCol="0"/>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1056375" y="2095611"/>
            <a:ext cx="7945648" cy="1076960"/>
          </a:xfrm>
          <a:prstGeom prst="rect">
            <a:avLst/>
          </a:prstGeom>
        </p:spPr>
        <p:txBody>
          <a:bodyPr wrap="square" lIns="0" tIns="0" rIns="0" bIns="0">
            <a:spAutoFit/>
          </a:bodyPr>
          <a:lstStyle>
            <a:lvl1pPr>
              <a:defRPr sz="4800" b="1" i="0">
                <a:solidFill>
                  <a:srgbClr val="5D5D5D"/>
                </a:solidFill>
                <a:latin typeface="Oxygen"/>
                <a:cs typeface="Oxygen"/>
              </a:defRPr>
            </a:lvl1pPr>
          </a:lstStyle>
          <a:p>
            <a:endParaRPr/>
          </a:p>
        </p:txBody>
      </p:sp>
      <p:sp>
        <p:nvSpPr>
          <p:cNvPr id="3" name="Holder 3"/>
          <p:cNvSpPr>
            <a:spLocks noGrp="1"/>
          </p:cNvSpPr>
          <p:nvPr>
            <p:ph type="body" idx="1"/>
          </p:nvPr>
        </p:nvSpPr>
        <p:spPr>
          <a:xfrm>
            <a:off x="712386" y="2207388"/>
            <a:ext cx="8633627" cy="2623820"/>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a:xfrm>
            <a:off x="3419856" y="7228332"/>
            <a:ext cx="3218688" cy="38862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502920" y="7228332"/>
            <a:ext cx="2313432" cy="38862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25-Oct-2019</a:t>
            </a:fld>
            <a:endParaRPr lang="en-US"/>
          </a:p>
        </p:txBody>
      </p:sp>
      <p:sp>
        <p:nvSpPr>
          <p:cNvPr id="6" name="Holder 6"/>
          <p:cNvSpPr>
            <a:spLocks noGrp="1"/>
          </p:cNvSpPr>
          <p:nvPr>
            <p:ph type="sldNum" sz="quarter" idx="7"/>
          </p:nvPr>
        </p:nvSpPr>
        <p:spPr>
          <a:xfrm>
            <a:off x="7242048" y="7228332"/>
            <a:ext cx="2313432" cy="38862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E1BE866-5147-4CB9-AAEF-923CC9803879}"/>
              </a:ext>
            </a:extLst>
          </p:cNvPr>
          <p:cNvSpPr txBox="1"/>
          <p:nvPr/>
        </p:nvSpPr>
        <p:spPr>
          <a:xfrm>
            <a:off x="1295400" y="3361253"/>
            <a:ext cx="7315200" cy="1538883"/>
          </a:xfrm>
          <a:prstGeom prst="rect">
            <a:avLst/>
          </a:prstGeom>
          <a:noFill/>
        </p:spPr>
        <p:txBody>
          <a:bodyPr wrap="square" rtlCol="0">
            <a:spAutoFit/>
          </a:bodyPr>
          <a:lstStyle/>
          <a:p>
            <a:pPr algn="ctr"/>
            <a:r>
              <a:rPr lang="en-US" sz="5400" b="1" dirty="0"/>
              <a:t>AFAS InSite</a:t>
            </a:r>
          </a:p>
          <a:p>
            <a:pPr algn="ctr"/>
            <a:r>
              <a:rPr lang="en-US" sz="4000" b="1" dirty="0"/>
              <a:t>Employee Features</a:t>
            </a:r>
          </a:p>
        </p:txBody>
      </p:sp>
    </p:spTree>
    <p:extLst>
      <p:ext uri="{BB962C8B-B14F-4D97-AF65-F5344CB8AC3E}">
        <p14:creationId xmlns:p14="http://schemas.microsoft.com/office/powerpoint/2010/main" val="15121785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1066800" y="3200400"/>
            <a:ext cx="7829550" cy="3362325"/>
          </a:xfrm>
          <a:prstGeom prst="rect">
            <a:avLst/>
          </a:prstGeom>
        </p:spPr>
      </p:pic>
      <p:sp>
        <p:nvSpPr>
          <p:cNvPr id="3" name="Rectangle 2"/>
          <p:cNvSpPr/>
          <p:nvPr/>
        </p:nvSpPr>
        <p:spPr>
          <a:xfrm>
            <a:off x="685800" y="1828800"/>
            <a:ext cx="5071453" cy="307777"/>
          </a:xfrm>
          <a:prstGeom prst="rect">
            <a:avLst/>
          </a:prstGeom>
        </p:spPr>
        <p:txBody>
          <a:bodyPr wrap="none">
            <a:spAutoFit/>
          </a:bodyPr>
          <a:lstStyle/>
          <a:p>
            <a:r>
              <a:rPr lang="nl-NL" sz="1400" b="1" dirty="0">
                <a:solidFill>
                  <a:srgbClr val="646C74">
                    <a:lumMod val="65000"/>
                    <a:lumOff val="35000"/>
                  </a:srgbClr>
                </a:solidFill>
                <a:latin typeface="Calibri Light" panose="020F0302020204030204" pitchFamily="34" charset="0"/>
              </a:rPr>
              <a:t>7. Enter the confirmation code that you have received via your phone</a:t>
            </a:r>
          </a:p>
        </p:txBody>
      </p:sp>
      <p:cxnSp>
        <p:nvCxnSpPr>
          <p:cNvPr id="5" name="Straight Arrow Connector 4"/>
          <p:cNvCxnSpPr/>
          <p:nvPr/>
        </p:nvCxnSpPr>
        <p:spPr>
          <a:xfrm flipH="1" flipV="1">
            <a:off x="6096000" y="4343400"/>
            <a:ext cx="1828800" cy="9906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5781316" y="3733800"/>
            <a:ext cx="1383632" cy="307777"/>
          </a:xfrm>
          <a:prstGeom prst="rect">
            <a:avLst/>
          </a:prstGeom>
          <a:solidFill>
            <a:schemeClr val="bg2"/>
          </a:solidFill>
        </p:spPr>
        <p:txBody>
          <a:bodyPr wrap="square" rtlCol="0">
            <a:spAutoFit/>
          </a:bodyPr>
          <a:lstStyle/>
          <a:p>
            <a:r>
              <a:rPr lang="nl-NL" sz="1400" dirty="0"/>
              <a:t>Phone number</a:t>
            </a:r>
            <a:endParaRPr lang="nl-NL" dirty="0"/>
          </a:p>
        </p:txBody>
      </p:sp>
    </p:spTree>
    <p:extLst>
      <p:ext uri="{BB962C8B-B14F-4D97-AF65-F5344CB8AC3E}">
        <p14:creationId xmlns:p14="http://schemas.microsoft.com/office/powerpoint/2010/main" val="22682662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l="976" t="2260"/>
          <a:stretch/>
        </p:blipFill>
        <p:spPr>
          <a:xfrm>
            <a:off x="1143000" y="2895600"/>
            <a:ext cx="7734300" cy="3295650"/>
          </a:xfrm>
          <a:prstGeom prst="rect">
            <a:avLst/>
          </a:prstGeom>
        </p:spPr>
      </p:pic>
      <p:sp>
        <p:nvSpPr>
          <p:cNvPr id="3" name="Rectangle 2"/>
          <p:cNvSpPr/>
          <p:nvPr/>
        </p:nvSpPr>
        <p:spPr>
          <a:xfrm>
            <a:off x="685801" y="1828800"/>
            <a:ext cx="7238999" cy="523220"/>
          </a:xfrm>
          <a:prstGeom prst="rect">
            <a:avLst/>
          </a:prstGeom>
        </p:spPr>
        <p:txBody>
          <a:bodyPr wrap="square">
            <a:spAutoFit/>
          </a:bodyPr>
          <a:lstStyle/>
          <a:p>
            <a:r>
              <a:rPr lang="nl-NL" sz="1400" b="1" dirty="0">
                <a:solidFill>
                  <a:srgbClr val="646C74">
                    <a:lumMod val="65000"/>
                    <a:lumOff val="35000"/>
                  </a:srgbClr>
                </a:solidFill>
                <a:latin typeface="Calibri Light" panose="020F0302020204030204" pitchFamily="34" charset="0"/>
              </a:rPr>
              <a:t>8. Your signing process is completed. Click on the letter to see your digital signature on your letter. You can save the letter on your personal computer for your own administration. Click ‘Complete’.</a:t>
            </a:r>
          </a:p>
        </p:txBody>
      </p:sp>
      <p:cxnSp>
        <p:nvCxnSpPr>
          <p:cNvPr id="4" name="Straight Arrow Connector 3"/>
          <p:cNvCxnSpPr/>
          <p:nvPr/>
        </p:nvCxnSpPr>
        <p:spPr>
          <a:xfrm flipV="1">
            <a:off x="1295400" y="4343400"/>
            <a:ext cx="1066800" cy="6096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flipH="1">
            <a:off x="3886200" y="3733800"/>
            <a:ext cx="1524000" cy="762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376713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3200400" y="2895600"/>
            <a:ext cx="3733800" cy="3257550"/>
          </a:xfrm>
          <a:prstGeom prst="rect">
            <a:avLst/>
          </a:prstGeom>
        </p:spPr>
      </p:pic>
      <p:sp>
        <p:nvSpPr>
          <p:cNvPr id="3" name="TextBox 2"/>
          <p:cNvSpPr txBox="1"/>
          <p:nvPr/>
        </p:nvSpPr>
        <p:spPr>
          <a:xfrm>
            <a:off x="4267200" y="3352800"/>
            <a:ext cx="990600" cy="138499"/>
          </a:xfrm>
          <a:prstGeom prst="rect">
            <a:avLst/>
          </a:prstGeom>
          <a:solidFill>
            <a:schemeClr val="bg2"/>
          </a:solidFill>
        </p:spPr>
        <p:txBody>
          <a:bodyPr wrap="square" rtlCol="0">
            <a:spAutoFit/>
          </a:bodyPr>
          <a:lstStyle/>
          <a:p>
            <a:endParaRPr lang="nl-NL" sz="300" dirty="0"/>
          </a:p>
        </p:txBody>
      </p:sp>
      <p:cxnSp>
        <p:nvCxnSpPr>
          <p:cNvPr id="5" name="Straight Arrow Connector 4"/>
          <p:cNvCxnSpPr/>
          <p:nvPr/>
        </p:nvCxnSpPr>
        <p:spPr>
          <a:xfrm flipH="1">
            <a:off x="6172200" y="2438400"/>
            <a:ext cx="2438400" cy="105289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 name="Rectangle 5"/>
          <p:cNvSpPr/>
          <p:nvPr/>
        </p:nvSpPr>
        <p:spPr>
          <a:xfrm>
            <a:off x="685801" y="1828800"/>
            <a:ext cx="8153400" cy="523220"/>
          </a:xfrm>
          <a:prstGeom prst="rect">
            <a:avLst/>
          </a:prstGeom>
        </p:spPr>
        <p:txBody>
          <a:bodyPr wrap="square">
            <a:spAutoFit/>
          </a:bodyPr>
          <a:lstStyle/>
          <a:p>
            <a:r>
              <a:rPr lang="nl-NL" sz="1400" b="1" dirty="0">
                <a:solidFill>
                  <a:srgbClr val="646C74">
                    <a:lumMod val="65000"/>
                    <a:lumOff val="35000"/>
                  </a:srgbClr>
                </a:solidFill>
                <a:latin typeface="Calibri Light" panose="020F0302020204030204" pitchFamily="34" charset="0"/>
              </a:rPr>
              <a:t>9. You can see on the preview of the letter that your letter is signed (= the AFAS icon). This letter is now</a:t>
            </a:r>
          </a:p>
          <a:p>
            <a:r>
              <a:rPr lang="nl-NL" sz="1400" b="1" dirty="0">
                <a:solidFill>
                  <a:srgbClr val="646C74">
                    <a:lumMod val="65000"/>
                    <a:lumOff val="35000"/>
                  </a:srgbClr>
                </a:solidFill>
                <a:latin typeface="Calibri Light" panose="020F0302020204030204" pitchFamily="34" charset="0"/>
              </a:rPr>
              <a:t>stored in your personnel file in AFAS (our HR/Payroll system).</a:t>
            </a:r>
          </a:p>
        </p:txBody>
      </p:sp>
    </p:spTree>
    <p:extLst>
      <p:ext uri="{BB962C8B-B14F-4D97-AF65-F5344CB8AC3E}">
        <p14:creationId xmlns:p14="http://schemas.microsoft.com/office/powerpoint/2010/main" val="28951407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E1BE866-5147-4CB9-AAEF-923CC9803879}"/>
              </a:ext>
            </a:extLst>
          </p:cNvPr>
          <p:cNvSpPr txBox="1"/>
          <p:nvPr/>
        </p:nvSpPr>
        <p:spPr>
          <a:xfrm>
            <a:off x="1295400" y="3276600"/>
            <a:ext cx="7315200" cy="2185214"/>
          </a:xfrm>
          <a:prstGeom prst="rect">
            <a:avLst/>
          </a:prstGeom>
          <a:noFill/>
        </p:spPr>
        <p:txBody>
          <a:bodyPr wrap="square" rtlCol="0">
            <a:spAutoFit/>
          </a:bodyPr>
          <a:lstStyle/>
          <a:p>
            <a:pPr algn="ctr"/>
            <a:r>
              <a:rPr lang="en-US" sz="4000" b="1" dirty="0"/>
              <a:t>Questions?</a:t>
            </a:r>
          </a:p>
          <a:p>
            <a:pPr algn="ctr"/>
            <a:endParaRPr lang="en-US" sz="2400" b="1" dirty="0"/>
          </a:p>
          <a:p>
            <a:pPr algn="ctr"/>
            <a:r>
              <a:rPr lang="en-US" sz="2400" b="1" dirty="0"/>
              <a:t>Contact our HR Back Office</a:t>
            </a:r>
          </a:p>
          <a:p>
            <a:pPr algn="ctr"/>
            <a:r>
              <a:rPr lang="en-US" sz="2400" b="1" dirty="0"/>
              <a:t>hrnl@syncreon.com</a:t>
            </a:r>
          </a:p>
          <a:p>
            <a:pPr algn="ctr"/>
            <a:endParaRPr lang="en-US" sz="2400" b="1" dirty="0"/>
          </a:p>
        </p:txBody>
      </p:sp>
    </p:spTree>
    <p:extLst>
      <p:ext uri="{BB962C8B-B14F-4D97-AF65-F5344CB8AC3E}">
        <p14:creationId xmlns:p14="http://schemas.microsoft.com/office/powerpoint/2010/main" val="38842165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FF2CA74-4307-4A05-A46F-52416A211167}"/>
              </a:ext>
            </a:extLst>
          </p:cNvPr>
          <p:cNvSpPr txBox="1"/>
          <p:nvPr/>
        </p:nvSpPr>
        <p:spPr>
          <a:xfrm>
            <a:off x="469231" y="1219200"/>
            <a:ext cx="5486400" cy="400110"/>
          </a:xfrm>
          <a:prstGeom prst="rect">
            <a:avLst/>
          </a:prstGeom>
          <a:noFill/>
        </p:spPr>
        <p:txBody>
          <a:bodyPr wrap="square" rtlCol="0">
            <a:spAutoFit/>
          </a:bodyPr>
          <a:lstStyle/>
          <a:p>
            <a:r>
              <a:rPr lang="en-US" sz="2000" b="1" u="sng" dirty="0">
                <a:solidFill>
                  <a:srgbClr val="646C74"/>
                </a:solidFill>
              </a:rPr>
              <a:t>My InSite</a:t>
            </a:r>
          </a:p>
        </p:txBody>
      </p:sp>
      <p:sp>
        <p:nvSpPr>
          <p:cNvPr id="6" name="TextBox 5">
            <a:extLst>
              <a:ext uri="{FF2B5EF4-FFF2-40B4-BE49-F238E27FC236}">
                <a16:creationId xmlns:a16="http://schemas.microsoft.com/office/drawing/2014/main" id="{5BEBF9DD-139A-469D-B58F-ABDE87CED06D}"/>
              </a:ext>
            </a:extLst>
          </p:cNvPr>
          <p:cNvSpPr txBox="1"/>
          <p:nvPr/>
        </p:nvSpPr>
        <p:spPr>
          <a:xfrm>
            <a:off x="228600" y="1600200"/>
            <a:ext cx="9067800" cy="584775"/>
          </a:xfrm>
          <a:prstGeom prst="rect">
            <a:avLst/>
          </a:prstGeom>
          <a:noFill/>
        </p:spPr>
        <p:txBody>
          <a:bodyPr wrap="square" rtlCol="0">
            <a:spAutoFit/>
          </a:bodyPr>
          <a:lstStyle/>
          <a:p>
            <a:pPr marL="225425" lvl="1" defTabSz="873125">
              <a:spcBef>
                <a:spcPts val="400"/>
              </a:spcBef>
              <a:spcAft>
                <a:spcPts val="400"/>
              </a:spcAft>
              <a:defRPr/>
            </a:pPr>
            <a:r>
              <a:rPr lang="en-US" sz="1600" b="1" dirty="0">
                <a:solidFill>
                  <a:srgbClr val="646C74">
                    <a:lumMod val="65000"/>
                    <a:lumOff val="35000"/>
                  </a:srgbClr>
                </a:solidFill>
                <a:latin typeface="Calibri Light" panose="020F0302020204030204" pitchFamily="34" charset="0"/>
              </a:rPr>
              <a:t>Please see below the options of AFAS InSite.</a:t>
            </a:r>
            <a:br>
              <a:rPr lang="en-US" sz="1600" b="1" dirty="0">
                <a:solidFill>
                  <a:srgbClr val="646C74">
                    <a:lumMod val="65000"/>
                    <a:lumOff val="35000"/>
                  </a:srgbClr>
                </a:solidFill>
                <a:latin typeface="Calibri Light" panose="020F0302020204030204" pitchFamily="34" charset="0"/>
              </a:rPr>
            </a:br>
            <a:endParaRPr lang="en-US" sz="1600" b="1" dirty="0">
              <a:solidFill>
                <a:srgbClr val="646C74"/>
              </a:solidFill>
            </a:endParaRPr>
          </a:p>
        </p:txBody>
      </p:sp>
      <p:pic>
        <p:nvPicPr>
          <p:cNvPr id="5" name="Picture 4"/>
          <p:cNvPicPr>
            <a:picLocks noChangeAspect="1"/>
          </p:cNvPicPr>
          <p:nvPr/>
        </p:nvPicPr>
        <p:blipFill rotWithShape="1">
          <a:blip r:embed="rId2"/>
          <a:srcRect l="8479" t="10703" r="26369" b="20577"/>
          <a:stretch/>
        </p:blipFill>
        <p:spPr>
          <a:xfrm>
            <a:off x="1143000" y="3733800"/>
            <a:ext cx="6553200" cy="3886200"/>
          </a:xfrm>
          <a:prstGeom prst="rect">
            <a:avLst/>
          </a:prstGeom>
        </p:spPr>
      </p:pic>
      <p:sp>
        <p:nvSpPr>
          <p:cNvPr id="7" name="TextBox 6"/>
          <p:cNvSpPr txBox="1"/>
          <p:nvPr/>
        </p:nvSpPr>
        <p:spPr>
          <a:xfrm>
            <a:off x="7239001" y="2286000"/>
            <a:ext cx="1307430" cy="369332"/>
          </a:xfrm>
          <a:prstGeom prst="rect">
            <a:avLst/>
          </a:prstGeom>
          <a:solidFill>
            <a:schemeClr val="bg1"/>
          </a:solidFill>
        </p:spPr>
        <p:txBody>
          <a:bodyPr wrap="square" rtlCol="0">
            <a:spAutoFit/>
          </a:bodyPr>
          <a:lstStyle/>
          <a:p>
            <a:endParaRPr lang="nl-NL" dirty="0"/>
          </a:p>
        </p:txBody>
      </p:sp>
      <p:sp>
        <p:nvSpPr>
          <p:cNvPr id="8" name="TextBox 12"/>
          <p:cNvSpPr txBox="1"/>
          <p:nvPr/>
        </p:nvSpPr>
        <p:spPr>
          <a:xfrm>
            <a:off x="469231" y="2000310"/>
            <a:ext cx="6381512" cy="1815882"/>
          </a:xfrm>
          <a:prstGeom prst="rect">
            <a:avLst/>
          </a:prstGeom>
          <a:noFill/>
        </p:spPr>
        <p:txBody>
          <a:bodyPr wrap="square" rtlCol="0">
            <a:spAutoFit/>
          </a:bodyPr>
          <a:ls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658487"/>
            <a:r>
              <a:rPr lang="en-US" sz="1600" dirty="0">
                <a:solidFill>
                  <a:srgbClr val="646C74">
                    <a:lumMod val="65000"/>
                    <a:lumOff val="35000"/>
                  </a:srgbClr>
                </a:solidFill>
                <a:latin typeface="Calibri Light" panose="020F0302020204030204" pitchFamily="34" charset="0"/>
              </a:rPr>
              <a:t>- Pay slips (View)</a:t>
            </a:r>
            <a:br>
              <a:rPr lang="en-US" sz="1600" dirty="0">
                <a:solidFill>
                  <a:srgbClr val="646C74">
                    <a:lumMod val="65000"/>
                    <a:lumOff val="35000"/>
                  </a:srgbClr>
                </a:solidFill>
                <a:latin typeface="Calibri Light" panose="020F0302020204030204" pitchFamily="34" charset="0"/>
              </a:rPr>
            </a:br>
            <a:r>
              <a:rPr lang="en-US" sz="1600" dirty="0">
                <a:solidFill>
                  <a:srgbClr val="646C74">
                    <a:lumMod val="65000"/>
                    <a:lumOff val="35000"/>
                  </a:srgbClr>
                </a:solidFill>
                <a:latin typeface="Calibri Light" panose="020F0302020204030204" pitchFamily="34" charset="0"/>
              </a:rPr>
              <a:t>- Annual Statement (View)</a:t>
            </a:r>
            <a:br>
              <a:rPr lang="en-US" sz="1600" dirty="0">
                <a:solidFill>
                  <a:srgbClr val="646C74">
                    <a:lumMod val="65000"/>
                    <a:lumOff val="35000"/>
                  </a:srgbClr>
                </a:solidFill>
                <a:latin typeface="Calibri Light" panose="020F0302020204030204" pitchFamily="34" charset="0"/>
              </a:rPr>
            </a:br>
            <a:r>
              <a:rPr lang="en-US" sz="1600" dirty="0">
                <a:solidFill>
                  <a:srgbClr val="646C74">
                    <a:lumMod val="65000"/>
                    <a:lumOff val="35000"/>
                  </a:srgbClr>
                </a:solidFill>
                <a:latin typeface="Calibri Light" panose="020F0302020204030204" pitchFamily="34" charset="0"/>
              </a:rPr>
              <a:t>- Personal Data (View &amp; Change)</a:t>
            </a:r>
          </a:p>
          <a:p>
            <a:pPr defTabSz="658487"/>
            <a:r>
              <a:rPr lang="en-US" sz="1600" dirty="0">
                <a:solidFill>
                  <a:srgbClr val="646C74">
                    <a:lumMod val="65000"/>
                    <a:lumOff val="35000"/>
                  </a:srgbClr>
                </a:solidFill>
                <a:latin typeface="Calibri Light" panose="020F0302020204030204" pitchFamily="34" charset="0"/>
              </a:rPr>
              <a:t>- Address (View &amp; Change)</a:t>
            </a:r>
          </a:p>
          <a:p>
            <a:pPr defTabSz="658487"/>
            <a:r>
              <a:rPr lang="en-US" sz="1600" dirty="0">
                <a:solidFill>
                  <a:srgbClr val="646C74">
                    <a:lumMod val="65000"/>
                    <a:lumOff val="35000"/>
                  </a:srgbClr>
                </a:solidFill>
                <a:latin typeface="Calibri Light" panose="020F0302020204030204" pitchFamily="34" charset="0"/>
              </a:rPr>
              <a:t>- Bank Account No (View &amp; Change)</a:t>
            </a:r>
          </a:p>
          <a:p>
            <a:pPr defTabSz="658487"/>
            <a:r>
              <a:rPr lang="en-US" sz="1600" dirty="0">
                <a:solidFill>
                  <a:srgbClr val="646C74">
                    <a:lumMod val="65000"/>
                    <a:lumOff val="35000"/>
                  </a:srgbClr>
                </a:solidFill>
                <a:latin typeface="Calibri Light" panose="020F0302020204030204" pitchFamily="34" charset="0"/>
              </a:rPr>
              <a:t>- Family Members (incl. Emergency Contact Person (View &amp; Change)</a:t>
            </a:r>
            <a:br>
              <a:rPr lang="en-US" sz="1600" dirty="0">
                <a:solidFill>
                  <a:srgbClr val="646C74">
                    <a:lumMod val="65000"/>
                    <a:lumOff val="35000"/>
                  </a:srgbClr>
                </a:solidFill>
                <a:latin typeface="Calibri Light" panose="020F0302020204030204" pitchFamily="34" charset="0"/>
              </a:rPr>
            </a:br>
            <a:endParaRPr lang="en-US" sz="1600" dirty="0">
              <a:solidFill>
                <a:srgbClr val="646C74">
                  <a:lumMod val="65000"/>
                  <a:lumOff val="35000"/>
                </a:srgbClr>
              </a:solidFill>
              <a:latin typeface="Calibri Light" panose="020F0302020204030204" pitchFamily="34" charset="0"/>
            </a:endParaRPr>
          </a:p>
        </p:txBody>
      </p:sp>
    </p:spTree>
    <p:extLst>
      <p:ext uri="{BB962C8B-B14F-4D97-AF65-F5344CB8AC3E}">
        <p14:creationId xmlns:p14="http://schemas.microsoft.com/office/powerpoint/2010/main" val="15331203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FF2CA74-4307-4A05-A46F-52416A211167}"/>
              </a:ext>
            </a:extLst>
          </p:cNvPr>
          <p:cNvSpPr txBox="1"/>
          <p:nvPr/>
        </p:nvSpPr>
        <p:spPr>
          <a:xfrm>
            <a:off x="457200" y="1377349"/>
            <a:ext cx="5486400" cy="400110"/>
          </a:xfrm>
          <a:prstGeom prst="rect">
            <a:avLst/>
          </a:prstGeom>
          <a:noFill/>
        </p:spPr>
        <p:txBody>
          <a:bodyPr wrap="square" rtlCol="0">
            <a:spAutoFit/>
          </a:bodyPr>
          <a:lstStyle/>
          <a:p>
            <a:r>
              <a:rPr lang="en-US" sz="2000" b="1" u="sng" dirty="0">
                <a:solidFill>
                  <a:srgbClr val="646C74"/>
                </a:solidFill>
              </a:rPr>
              <a:t>My InSite – continued</a:t>
            </a:r>
          </a:p>
        </p:txBody>
      </p:sp>
      <p:sp>
        <p:nvSpPr>
          <p:cNvPr id="6" name="TextBox 5">
            <a:extLst>
              <a:ext uri="{FF2B5EF4-FFF2-40B4-BE49-F238E27FC236}">
                <a16:creationId xmlns:a16="http://schemas.microsoft.com/office/drawing/2014/main" id="{5BEBF9DD-139A-469D-B58F-ABDE87CED06D}"/>
              </a:ext>
            </a:extLst>
          </p:cNvPr>
          <p:cNvSpPr txBox="1"/>
          <p:nvPr/>
        </p:nvSpPr>
        <p:spPr>
          <a:xfrm>
            <a:off x="228600" y="1752600"/>
            <a:ext cx="9067800" cy="1384995"/>
          </a:xfrm>
          <a:prstGeom prst="rect">
            <a:avLst/>
          </a:prstGeom>
          <a:noFill/>
        </p:spPr>
        <p:txBody>
          <a:bodyPr wrap="square" rtlCol="0">
            <a:spAutoFit/>
          </a:bodyPr>
          <a:lstStyle/>
          <a:p>
            <a:pPr marL="225425" lvl="1" algn="just" defTabSz="873125">
              <a:spcBef>
                <a:spcPts val="400"/>
              </a:spcBef>
              <a:spcAft>
                <a:spcPts val="400"/>
              </a:spcAft>
              <a:defRPr/>
            </a:pPr>
            <a:r>
              <a:rPr lang="en-US" sz="1600" dirty="0">
                <a:solidFill>
                  <a:srgbClr val="646C74">
                    <a:lumMod val="65000"/>
                    <a:lumOff val="35000"/>
                  </a:srgbClr>
                </a:solidFill>
                <a:latin typeface="Calibri Light" panose="020F0302020204030204" pitchFamily="34" charset="0"/>
              </a:rPr>
              <a:t>- Buying Extra Holidays</a:t>
            </a:r>
          </a:p>
          <a:p>
            <a:pPr marL="225425" lvl="1" algn="just" defTabSz="873125">
              <a:spcBef>
                <a:spcPts val="400"/>
              </a:spcBef>
              <a:spcAft>
                <a:spcPts val="400"/>
              </a:spcAft>
              <a:defRPr/>
            </a:pPr>
            <a:r>
              <a:rPr lang="en-US" sz="1600" dirty="0">
                <a:solidFill>
                  <a:srgbClr val="646C74">
                    <a:lumMod val="65000"/>
                    <a:lumOff val="35000"/>
                  </a:srgbClr>
                </a:solidFill>
                <a:latin typeface="Calibri Light" panose="020F0302020204030204" pitchFamily="34" charset="0"/>
              </a:rPr>
              <a:t>- Sending your Resignation to HR </a:t>
            </a:r>
          </a:p>
          <a:p>
            <a:pPr marL="225425" lvl="1" algn="just" defTabSz="873125">
              <a:spcBef>
                <a:spcPts val="400"/>
              </a:spcBef>
              <a:spcAft>
                <a:spcPts val="400"/>
              </a:spcAft>
              <a:defRPr/>
            </a:pPr>
            <a:r>
              <a:rPr lang="en-US" sz="1600" dirty="0">
                <a:solidFill>
                  <a:srgbClr val="646C74">
                    <a:lumMod val="65000"/>
                    <a:lumOff val="35000"/>
                  </a:srgbClr>
                </a:solidFill>
                <a:latin typeface="Calibri Light" panose="020F0302020204030204" pitchFamily="34" charset="0"/>
              </a:rPr>
              <a:t>- Receiving and, if applicable, signing HR letters via AFAS InSite</a:t>
            </a:r>
          </a:p>
          <a:p>
            <a:pPr marL="511175" lvl="1" indent="-285750" algn="just" defTabSz="873125">
              <a:spcBef>
                <a:spcPts val="400"/>
              </a:spcBef>
              <a:spcAft>
                <a:spcPts val="400"/>
              </a:spcAft>
              <a:buFont typeface="Wingdings" panose="05000000000000000000" pitchFamily="2" charset="2"/>
              <a:buChar char="ü"/>
              <a:defRPr/>
            </a:pPr>
            <a:endParaRPr lang="en-US" sz="1600" b="1" dirty="0">
              <a:solidFill>
                <a:srgbClr val="646C74">
                  <a:lumMod val="65000"/>
                  <a:lumOff val="35000"/>
                </a:srgbClr>
              </a:solidFill>
              <a:latin typeface="Calibri Light" panose="020F0302020204030204" pitchFamily="34" charset="0"/>
            </a:endParaRPr>
          </a:p>
        </p:txBody>
      </p:sp>
      <p:sp>
        <p:nvSpPr>
          <p:cNvPr id="4" name="TextBox 3"/>
          <p:cNvSpPr txBox="1"/>
          <p:nvPr/>
        </p:nvSpPr>
        <p:spPr>
          <a:xfrm>
            <a:off x="7391400" y="2168415"/>
            <a:ext cx="1307430" cy="369332"/>
          </a:xfrm>
          <a:prstGeom prst="rect">
            <a:avLst/>
          </a:prstGeom>
          <a:solidFill>
            <a:schemeClr val="bg1"/>
          </a:solidFill>
        </p:spPr>
        <p:txBody>
          <a:bodyPr wrap="square" rtlCol="0">
            <a:spAutoFit/>
          </a:bodyPr>
          <a:lstStyle/>
          <a:p>
            <a:endParaRPr lang="nl-NL" dirty="0"/>
          </a:p>
        </p:txBody>
      </p:sp>
      <p:pic>
        <p:nvPicPr>
          <p:cNvPr id="3" name="Picture 2"/>
          <p:cNvPicPr>
            <a:picLocks noChangeAspect="1"/>
          </p:cNvPicPr>
          <p:nvPr/>
        </p:nvPicPr>
        <p:blipFill>
          <a:blip r:embed="rId2"/>
          <a:stretch>
            <a:fillRect/>
          </a:stretch>
        </p:blipFill>
        <p:spPr>
          <a:xfrm>
            <a:off x="838200" y="3352800"/>
            <a:ext cx="4370101" cy="4343400"/>
          </a:xfrm>
          <a:prstGeom prst="rect">
            <a:avLst/>
          </a:prstGeom>
        </p:spPr>
      </p:pic>
      <p:pic>
        <p:nvPicPr>
          <p:cNvPr id="7" name="Picture 6"/>
          <p:cNvPicPr>
            <a:picLocks noChangeAspect="1"/>
          </p:cNvPicPr>
          <p:nvPr/>
        </p:nvPicPr>
        <p:blipFill>
          <a:blip r:embed="rId3"/>
          <a:stretch>
            <a:fillRect/>
          </a:stretch>
        </p:blipFill>
        <p:spPr>
          <a:xfrm>
            <a:off x="5486400" y="3562350"/>
            <a:ext cx="4219575" cy="3981450"/>
          </a:xfrm>
          <a:prstGeom prst="rect">
            <a:avLst/>
          </a:prstGeom>
        </p:spPr>
      </p:pic>
      <p:cxnSp>
        <p:nvCxnSpPr>
          <p:cNvPr id="14" name="Straight Arrow Connector 13"/>
          <p:cNvCxnSpPr/>
          <p:nvPr/>
        </p:nvCxnSpPr>
        <p:spPr>
          <a:xfrm flipV="1">
            <a:off x="3334753" y="5105400"/>
            <a:ext cx="2151647" cy="122087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flipV="1">
            <a:off x="3429000" y="6716800"/>
            <a:ext cx="2257926" cy="2936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 name="Oval 4"/>
          <p:cNvSpPr/>
          <p:nvPr/>
        </p:nvSpPr>
        <p:spPr>
          <a:xfrm>
            <a:off x="304800" y="5715000"/>
            <a:ext cx="3124200" cy="20574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18297603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E1BE866-5147-4CB9-AAEF-923CC9803879}"/>
              </a:ext>
            </a:extLst>
          </p:cNvPr>
          <p:cNvSpPr txBox="1"/>
          <p:nvPr/>
        </p:nvSpPr>
        <p:spPr>
          <a:xfrm>
            <a:off x="1295400" y="3200400"/>
            <a:ext cx="7315200" cy="1692771"/>
          </a:xfrm>
          <a:prstGeom prst="rect">
            <a:avLst/>
          </a:prstGeom>
          <a:noFill/>
        </p:spPr>
        <p:txBody>
          <a:bodyPr wrap="square" rtlCol="0">
            <a:spAutoFit/>
          </a:bodyPr>
          <a:lstStyle/>
          <a:p>
            <a:pPr algn="ctr"/>
            <a:r>
              <a:rPr lang="en-US" sz="4000" b="1" dirty="0"/>
              <a:t>Receiving and Signing</a:t>
            </a:r>
          </a:p>
          <a:p>
            <a:pPr algn="ctr"/>
            <a:r>
              <a:rPr lang="en-US" sz="4000" b="1" dirty="0"/>
              <a:t>HR Letters</a:t>
            </a:r>
          </a:p>
          <a:p>
            <a:pPr algn="ctr"/>
            <a:endParaRPr lang="en-US" sz="2400" b="1" dirty="0"/>
          </a:p>
        </p:txBody>
      </p:sp>
    </p:spTree>
    <p:extLst>
      <p:ext uri="{BB962C8B-B14F-4D97-AF65-F5344CB8AC3E}">
        <p14:creationId xmlns:p14="http://schemas.microsoft.com/office/powerpoint/2010/main" val="4194970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BEBF9DD-139A-469D-B58F-ABDE87CED06D}"/>
              </a:ext>
            </a:extLst>
          </p:cNvPr>
          <p:cNvSpPr txBox="1"/>
          <p:nvPr/>
        </p:nvSpPr>
        <p:spPr>
          <a:xfrm>
            <a:off x="228600" y="2325152"/>
            <a:ext cx="9067800" cy="2780248"/>
          </a:xfrm>
          <a:prstGeom prst="rect">
            <a:avLst/>
          </a:prstGeom>
          <a:noFill/>
        </p:spPr>
        <p:txBody>
          <a:bodyPr wrap="square" rtlCol="0">
            <a:spAutoFit/>
          </a:bodyPr>
          <a:lstStyle/>
          <a:p>
            <a:pPr marL="225425" lvl="1" algn="just" defTabSz="873125">
              <a:spcBef>
                <a:spcPts val="400"/>
              </a:spcBef>
              <a:spcAft>
                <a:spcPts val="400"/>
              </a:spcAft>
              <a:defRPr/>
            </a:pPr>
            <a:r>
              <a:rPr lang="en-US" sz="1600" b="1" u="sng" dirty="0">
                <a:solidFill>
                  <a:srgbClr val="646C74">
                    <a:lumMod val="65000"/>
                    <a:lumOff val="35000"/>
                  </a:srgbClr>
                </a:solidFill>
                <a:latin typeface="Calibri Light" panose="020F0302020204030204" pitchFamily="34" charset="0"/>
              </a:rPr>
              <a:t>Scope of </a:t>
            </a:r>
            <a:r>
              <a:rPr lang="en-US" sz="1600" b="1" u="sng" dirty="0">
                <a:solidFill>
                  <a:schemeClr val="accent1"/>
                </a:solidFill>
                <a:latin typeface="Calibri Light" panose="020F0302020204030204" pitchFamily="34" charset="0"/>
              </a:rPr>
              <a:t>reviewing</a:t>
            </a:r>
            <a:r>
              <a:rPr lang="en-US" sz="1600" b="1" u="sng" dirty="0">
                <a:solidFill>
                  <a:srgbClr val="646C74">
                    <a:lumMod val="65000"/>
                    <a:lumOff val="35000"/>
                  </a:srgbClr>
                </a:solidFill>
                <a:latin typeface="Calibri Light" panose="020F0302020204030204" pitchFamily="34" charset="0"/>
              </a:rPr>
              <a:t> HR letters:</a:t>
            </a:r>
            <a:r>
              <a:rPr lang="en-US" sz="1600" b="1" dirty="0">
                <a:solidFill>
                  <a:srgbClr val="646C74">
                    <a:lumMod val="65000"/>
                    <a:lumOff val="35000"/>
                  </a:srgbClr>
                </a:solidFill>
                <a:latin typeface="Calibri Light" panose="020F0302020204030204" pitchFamily="34" charset="0"/>
              </a:rPr>
              <a:t> Receiving          </a:t>
            </a:r>
            <a:r>
              <a:rPr lang="en-US" sz="1600" b="1" dirty="0">
                <a:solidFill>
                  <a:srgbClr val="646C74">
                    <a:lumMod val="65000"/>
                    <a:lumOff val="35000"/>
                  </a:srgbClr>
                </a:solidFill>
                <a:latin typeface="Calibri Light" panose="020F0302020204030204" pitchFamily="34" charset="0"/>
                <a:sym typeface="Wingdings" panose="05000000000000000000" pitchFamily="2" charset="2"/>
              </a:rPr>
              <a:t> Reviewing         </a:t>
            </a:r>
            <a:r>
              <a:rPr lang="en-US" sz="1600" b="1" dirty="0">
                <a:solidFill>
                  <a:srgbClr val="646C74">
                    <a:lumMod val="65000"/>
                    <a:lumOff val="35000"/>
                  </a:srgbClr>
                </a:solidFill>
                <a:latin typeface="Calibri Light" panose="020F0302020204030204" pitchFamily="34" charset="0"/>
              </a:rPr>
              <a:t> Storing </a:t>
            </a:r>
          </a:p>
          <a:p>
            <a:pPr marL="511175" lvl="1" indent="-285750" algn="just" defTabSz="873125">
              <a:spcBef>
                <a:spcPts val="400"/>
              </a:spcBef>
              <a:spcAft>
                <a:spcPts val="400"/>
              </a:spcAft>
              <a:buFontTx/>
              <a:buChar char="-"/>
              <a:defRPr/>
            </a:pPr>
            <a:r>
              <a:rPr lang="en-US" sz="1600" dirty="0">
                <a:solidFill>
                  <a:srgbClr val="646C74">
                    <a:lumMod val="65000"/>
                    <a:lumOff val="35000"/>
                  </a:srgbClr>
                </a:solidFill>
                <a:latin typeface="Calibri Light" panose="020F0302020204030204" pitchFamily="34" charset="0"/>
              </a:rPr>
              <a:t>Salary Changes</a:t>
            </a:r>
          </a:p>
          <a:p>
            <a:pPr marL="511175" lvl="1" indent="-285750" algn="just" defTabSz="873125">
              <a:spcBef>
                <a:spcPts val="400"/>
              </a:spcBef>
              <a:spcAft>
                <a:spcPts val="400"/>
              </a:spcAft>
              <a:buFontTx/>
              <a:buChar char="-"/>
              <a:defRPr/>
            </a:pPr>
            <a:r>
              <a:rPr lang="en-US" sz="1600" dirty="0">
                <a:solidFill>
                  <a:srgbClr val="646C74">
                    <a:lumMod val="65000"/>
                    <a:lumOff val="35000"/>
                  </a:srgbClr>
                </a:solidFill>
                <a:latin typeface="Calibri Light" panose="020F0302020204030204" pitchFamily="34" charset="0"/>
              </a:rPr>
              <a:t>Personal Allowance</a:t>
            </a:r>
          </a:p>
          <a:p>
            <a:pPr marL="511175" lvl="1" indent="-285750" algn="just" defTabSz="873125">
              <a:spcBef>
                <a:spcPts val="400"/>
              </a:spcBef>
              <a:spcAft>
                <a:spcPts val="400"/>
              </a:spcAft>
              <a:buFontTx/>
              <a:buChar char="-"/>
              <a:defRPr/>
            </a:pPr>
            <a:r>
              <a:rPr lang="en-US" sz="1600" dirty="0">
                <a:solidFill>
                  <a:srgbClr val="646C74">
                    <a:lumMod val="65000"/>
                    <a:lumOff val="35000"/>
                  </a:srgbClr>
                </a:solidFill>
                <a:latin typeface="Calibri Light" panose="020F0302020204030204" pitchFamily="34" charset="0"/>
              </a:rPr>
              <a:t>Replacement Allowance</a:t>
            </a:r>
          </a:p>
          <a:p>
            <a:pPr marL="511175" lvl="1" indent="-285750" algn="just" defTabSz="873125">
              <a:spcBef>
                <a:spcPts val="400"/>
              </a:spcBef>
              <a:spcAft>
                <a:spcPts val="400"/>
              </a:spcAft>
              <a:buFontTx/>
              <a:buChar char="-"/>
              <a:defRPr/>
            </a:pPr>
            <a:r>
              <a:rPr lang="en-US" sz="1600" dirty="0">
                <a:solidFill>
                  <a:srgbClr val="646C74">
                    <a:lumMod val="65000"/>
                    <a:lumOff val="35000"/>
                  </a:srgbClr>
                </a:solidFill>
                <a:latin typeface="Calibri Light" panose="020F0302020204030204" pitchFamily="34" charset="0"/>
              </a:rPr>
              <a:t>Buying Extra Holidays</a:t>
            </a:r>
          </a:p>
          <a:p>
            <a:pPr marL="511175" lvl="1" indent="-285750" algn="just" defTabSz="873125">
              <a:spcBef>
                <a:spcPts val="400"/>
              </a:spcBef>
              <a:spcAft>
                <a:spcPts val="400"/>
              </a:spcAft>
              <a:buFontTx/>
              <a:buChar char="-"/>
              <a:defRPr/>
            </a:pPr>
            <a:r>
              <a:rPr lang="en-US" sz="1600" dirty="0">
                <a:solidFill>
                  <a:srgbClr val="646C74">
                    <a:lumMod val="65000"/>
                    <a:lumOff val="35000"/>
                  </a:srgbClr>
                </a:solidFill>
                <a:latin typeface="Calibri Light" panose="020F0302020204030204" pitchFamily="34" charset="0"/>
              </a:rPr>
              <a:t>Off Boarding – Resignation</a:t>
            </a:r>
          </a:p>
          <a:p>
            <a:pPr marL="511175" lvl="1" indent="-285750" algn="just" defTabSz="873125">
              <a:spcBef>
                <a:spcPts val="400"/>
              </a:spcBef>
              <a:spcAft>
                <a:spcPts val="400"/>
              </a:spcAft>
              <a:buFontTx/>
              <a:buChar char="-"/>
              <a:defRPr/>
            </a:pPr>
            <a:r>
              <a:rPr lang="en-US" sz="1600" dirty="0">
                <a:solidFill>
                  <a:srgbClr val="646C74">
                    <a:lumMod val="65000"/>
                    <a:lumOff val="35000"/>
                  </a:srgbClr>
                </a:solidFill>
                <a:latin typeface="Calibri Light" panose="020F0302020204030204" pitchFamily="34" charset="0"/>
              </a:rPr>
              <a:t>Off Boarding – Legal End of Contract</a:t>
            </a:r>
          </a:p>
          <a:p>
            <a:pPr marL="511175" lvl="1" indent="-285750" algn="just" defTabSz="873125">
              <a:spcBef>
                <a:spcPts val="400"/>
              </a:spcBef>
              <a:spcAft>
                <a:spcPts val="400"/>
              </a:spcAft>
              <a:buFontTx/>
              <a:buChar char="-"/>
              <a:defRPr/>
            </a:pPr>
            <a:endParaRPr lang="en-US" sz="1600" b="1" dirty="0">
              <a:solidFill>
                <a:srgbClr val="646C74">
                  <a:lumMod val="65000"/>
                  <a:lumOff val="35000"/>
                </a:srgbClr>
              </a:solidFill>
              <a:latin typeface="Calibri Light" panose="020F0302020204030204" pitchFamily="34" charset="0"/>
            </a:endParaRPr>
          </a:p>
        </p:txBody>
      </p:sp>
      <p:sp>
        <p:nvSpPr>
          <p:cNvPr id="2" name="TextBox 1">
            <a:extLst>
              <a:ext uri="{FF2B5EF4-FFF2-40B4-BE49-F238E27FC236}">
                <a16:creationId xmlns:a16="http://schemas.microsoft.com/office/drawing/2014/main" id="{AFF2CA74-4307-4A05-A46F-52416A211167}"/>
              </a:ext>
            </a:extLst>
          </p:cNvPr>
          <p:cNvSpPr txBox="1"/>
          <p:nvPr/>
        </p:nvSpPr>
        <p:spPr>
          <a:xfrm>
            <a:off x="469231" y="1504890"/>
            <a:ext cx="5486400" cy="400110"/>
          </a:xfrm>
          <a:prstGeom prst="rect">
            <a:avLst/>
          </a:prstGeom>
          <a:noFill/>
        </p:spPr>
        <p:txBody>
          <a:bodyPr wrap="square" rtlCol="0">
            <a:spAutoFit/>
          </a:bodyPr>
          <a:lstStyle/>
          <a:p>
            <a:r>
              <a:rPr lang="en-US" sz="2000" b="1" u="sng" dirty="0">
                <a:solidFill>
                  <a:srgbClr val="646C74"/>
                </a:solidFill>
              </a:rPr>
              <a:t>Receiving &amp; Signing HR Letters</a:t>
            </a:r>
          </a:p>
        </p:txBody>
      </p:sp>
      <p:sp>
        <p:nvSpPr>
          <p:cNvPr id="5" name="TextBox 4">
            <a:extLst>
              <a:ext uri="{FF2B5EF4-FFF2-40B4-BE49-F238E27FC236}">
                <a16:creationId xmlns:a16="http://schemas.microsoft.com/office/drawing/2014/main" id="{5BEBF9DD-139A-469D-B58F-ABDE87CED06D}"/>
              </a:ext>
            </a:extLst>
          </p:cNvPr>
          <p:cNvSpPr txBox="1"/>
          <p:nvPr/>
        </p:nvSpPr>
        <p:spPr>
          <a:xfrm>
            <a:off x="228600" y="4910157"/>
            <a:ext cx="9067800" cy="2328843"/>
          </a:xfrm>
          <a:prstGeom prst="rect">
            <a:avLst/>
          </a:prstGeom>
          <a:noFill/>
        </p:spPr>
        <p:txBody>
          <a:bodyPr wrap="square" rtlCol="0">
            <a:spAutoFit/>
          </a:bodyPr>
          <a:lstStyle/>
          <a:p>
            <a:pPr marL="225425" lvl="1" algn="just" defTabSz="873125">
              <a:spcBef>
                <a:spcPts val="400"/>
              </a:spcBef>
              <a:spcAft>
                <a:spcPts val="400"/>
              </a:spcAft>
              <a:defRPr/>
            </a:pPr>
            <a:br>
              <a:rPr lang="en-US" sz="1600" b="1" u="sng" dirty="0">
                <a:solidFill>
                  <a:srgbClr val="646C74">
                    <a:lumMod val="65000"/>
                    <a:lumOff val="35000"/>
                  </a:srgbClr>
                </a:solidFill>
                <a:latin typeface="Calibri Light" panose="020F0302020204030204" pitchFamily="34" charset="0"/>
              </a:rPr>
            </a:br>
            <a:r>
              <a:rPr lang="en-US" sz="1600" b="1" u="sng" dirty="0">
                <a:solidFill>
                  <a:srgbClr val="646C74">
                    <a:lumMod val="65000"/>
                    <a:lumOff val="35000"/>
                  </a:srgbClr>
                </a:solidFill>
                <a:latin typeface="Calibri Light" panose="020F0302020204030204" pitchFamily="34" charset="0"/>
              </a:rPr>
              <a:t>Scope of </a:t>
            </a:r>
            <a:r>
              <a:rPr lang="en-US" sz="1600" b="1" u="sng" dirty="0">
                <a:solidFill>
                  <a:schemeClr val="accent1"/>
                </a:solidFill>
                <a:latin typeface="Calibri Light" panose="020F0302020204030204" pitchFamily="34" charset="0"/>
              </a:rPr>
              <a:t>reviewing and signing </a:t>
            </a:r>
            <a:r>
              <a:rPr lang="en-US" sz="1600" b="1" u="sng" dirty="0">
                <a:solidFill>
                  <a:srgbClr val="646C74">
                    <a:lumMod val="65000"/>
                    <a:lumOff val="35000"/>
                  </a:srgbClr>
                </a:solidFill>
                <a:latin typeface="Calibri Light" panose="020F0302020204030204" pitchFamily="34" charset="0"/>
              </a:rPr>
              <a:t>HR letters:</a:t>
            </a:r>
            <a:r>
              <a:rPr lang="en-US" sz="1600" b="1" dirty="0">
                <a:solidFill>
                  <a:srgbClr val="646C74">
                    <a:lumMod val="65000"/>
                    <a:lumOff val="35000"/>
                  </a:srgbClr>
                </a:solidFill>
                <a:latin typeface="Calibri Light" panose="020F0302020204030204" pitchFamily="34" charset="0"/>
              </a:rPr>
              <a:t> Receiving          </a:t>
            </a:r>
            <a:r>
              <a:rPr lang="en-US" sz="1600" b="1" dirty="0">
                <a:solidFill>
                  <a:srgbClr val="646C74">
                    <a:lumMod val="65000"/>
                    <a:lumOff val="35000"/>
                  </a:srgbClr>
                </a:solidFill>
                <a:latin typeface="Calibri Light" panose="020F0302020204030204" pitchFamily="34" charset="0"/>
                <a:sym typeface="Wingdings" panose="05000000000000000000" pitchFamily="2" charset="2"/>
              </a:rPr>
              <a:t> Reviewing        </a:t>
            </a:r>
            <a:r>
              <a:rPr lang="en-US" sz="1600" b="1" dirty="0">
                <a:solidFill>
                  <a:srgbClr val="646C74">
                    <a:lumMod val="65000"/>
                    <a:lumOff val="35000"/>
                  </a:srgbClr>
                </a:solidFill>
                <a:latin typeface="Calibri Light" panose="020F0302020204030204" pitchFamily="34" charset="0"/>
              </a:rPr>
              <a:t>Signing         </a:t>
            </a:r>
            <a:r>
              <a:rPr lang="en-US" sz="1600" b="1" dirty="0">
                <a:solidFill>
                  <a:srgbClr val="646C74">
                    <a:lumMod val="65000"/>
                    <a:lumOff val="35000"/>
                  </a:srgbClr>
                </a:solidFill>
                <a:latin typeface="Calibri Light" panose="020F0302020204030204" pitchFamily="34" charset="0"/>
                <a:sym typeface="Wingdings" panose="05000000000000000000" pitchFamily="2" charset="2"/>
              </a:rPr>
              <a:t> </a:t>
            </a:r>
            <a:r>
              <a:rPr lang="en-US" sz="1600" b="1" dirty="0">
                <a:solidFill>
                  <a:srgbClr val="646C74">
                    <a:lumMod val="65000"/>
                    <a:lumOff val="35000"/>
                  </a:srgbClr>
                </a:solidFill>
                <a:latin typeface="Calibri Light" panose="020F0302020204030204" pitchFamily="34" charset="0"/>
              </a:rPr>
              <a:t>Storing </a:t>
            </a:r>
          </a:p>
          <a:p>
            <a:pPr marL="511175" lvl="1" indent="-285750" algn="just" defTabSz="873125">
              <a:spcBef>
                <a:spcPts val="400"/>
              </a:spcBef>
              <a:spcAft>
                <a:spcPts val="400"/>
              </a:spcAft>
              <a:buFontTx/>
              <a:buChar char="-"/>
              <a:defRPr/>
            </a:pPr>
            <a:r>
              <a:rPr lang="en-US" sz="1600" dirty="0">
                <a:solidFill>
                  <a:srgbClr val="646C74">
                    <a:lumMod val="65000"/>
                    <a:lumOff val="35000"/>
                  </a:srgbClr>
                </a:solidFill>
                <a:latin typeface="Calibri Light" panose="020F0302020204030204" pitchFamily="34" charset="0"/>
              </a:rPr>
              <a:t>Job Changes</a:t>
            </a:r>
          </a:p>
          <a:p>
            <a:pPr marL="511175" lvl="1" indent="-285750" algn="just" defTabSz="873125">
              <a:spcBef>
                <a:spcPts val="400"/>
              </a:spcBef>
              <a:spcAft>
                <a:spcPts val="400"/>
              </a:spcAft>
              <a:buFontTx/>
              <a:buChar char="-"/>
              <a:defRPr/>
            </a:pPr>
            <a:r>
              <a:rPr lang="en-US" sz="1600" dirty="0">
                <a:solidFill>
                  <a:srgbClr val="646C74">
                    <a:lumMod val="65000"/>
                    <a:lumOff val="35000"/>
                  </a:srgbClr>
                </a:solidFill>
                <a:latin typeface="Calibri Light" panose="020F0302020204030204" pitchFamily="34" charset="0"/>
              </a:rPr>
              <a:t>Contract Hours Changes</a:t>
            </a:r>
          </a:p>
          <a:p>
            <a:pPr marL="511175" lvl="1" indent="-285750" algn="just" defTabSz="873125">
              <a:spcBef>
                <a:spcPts val="400"/>
              </a:spcBef>
              <a:spcAft>
                <a:spcPts val="400"/>
              </a:spcAft>
              <a:buFontTx/>
              <a:buChar char="-"/>
              <a:defRPr/>
            </a:pPr>
            <a:r>
              <a:rPr lang="en-US" sz="1600" dirty="0">
                <a:solidFill>
                  <a:srgbClr val="646C74">
                    <a:lumMod val="65000"/>
                    <a:lumOff val="35000"/>
                  </a:srgbClr>
                </a:solidFill>
                <a:latin typeface="Calibri Light" panose="020F0302020204030204" pitchFamily="34" charset="0"/>
              </a:rPr>
              <a:t>Contract Extensions</a:t>
            </a:r>
          </a:p>
          <a:p>
            <a:pPr marL="511175" lvl="1" indent="-285750" algn="just" defTabSz="873125">
              <a:spcBef>
                <a:spcPts val="400"/>
              </a:spcBef>
              <a:spcAft>
                <a:spcPts val="400"/>
              </a:spcAft>
              <a:buFontTx/>
              <a:buChar char="-"/>
              <a:defRPr/>
            </a:pPr>
            <a:r>
              <a:rPr lang="en-US" sz="1600" dirty="0">
                <a:solidFill>
                  <a:srgbClr val="646C74">
                    <a:lumMod val="65000"/>
                    <a:lumOff val="35000"/>
                  </a:srgbClr>
                </a:solidFill>
                <a:latin typeface="Calibri Light" panose="020F0302020204030204" pitchFamily="34" charset="0"/>
              </a:rPr>
              <a:t>Care Leave</a:t>
            </a:r>
          </a:p>
          <a:p>
            <a:pPr marL="511175" lvl="1" indent="-285750" algn="just" defTabSz="873125">
              <a:spcBef>
                <a:spcPts val="400"/>
              </a:spcBef>
              <a:spcAft>
                <a:spcPts val="400"/>
              </a:spcAft>
              <a:buFontTx/>
              <a:buChar char="-"/>
              <a:defRPr/>
            </a:pPr>
            <a:endParaRPr lang="en-US" sz="1600" b="1" dirty="0">
              <a:solidFill>
                <a:srgbClr val="646C74">
                  <a:lumMod val="65000"/>
                  <a:lumOff val="35000"/>
                </a:srgbClr>
              </a:solidFill>
              <a:latin typeface="Calibri Light" panose="020F0302020204030204" pitchFamily="34" charset="0"/>
            </a:endParaRPr>
          </a:p>
        </p:txBody>
      </p:sp>
      <p:sp>
        <p:nvSpPr>
          <p:cNvPr id="7" name="AutoShape 31"/>
          <p:cNvSpPr>
            <a:spLocks/>
          </p:cNvSpPr>
          <p:nvPr/>
        </p:nvSpPr>
        <p:spPr bwMode="auto">
          <a:xfrm>
            <a:off x="6553200" y="2362470"/>
            <a:ext cx="247650" cy="246063"/>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4276" y="7975"/>
                </a:moveTo>
                <a:cubicBezTo>
                  <a:pt x="3988" y="7975"/>
                  <a:pt x="3706" y="8031"/>
                  <a:pt x="3434" y="8148"/>
                </a:cubicBezTo>
                <a:cubicBezTo>
                  <a:pt x="3160" y="8266"/>
                  <a:pt x="2903" y="8427"/>
                  <a:pt x="2666" y="8627"/>
                </a:cubicBezTo>
                <a:cubicBezTo>
                  <a:pt x="2428" y="8830"/>
                  <a:pt x="2220" y="9071"/>
                  <a:pt x="2044" y="9344"/>
                </a:cubicBezTo>
                <a:cubicBezTo>
                  <a:pt x="1867" y="9620"/>
                  <a:pt x="1730" y="9926"/>
                  <a:pt x="1628" y="10252"/>
                </a:cubicBezTo>
                <a:lnTo>
                  <a:pt x="0" y="16271"/>
                </a:lnTo>
                <a:lnTo>
                  <a:pt x="0" y="1618"/>
                </a:lnTo>
                <a:cubicBezTo>
                  <a:pt x="0" y="1177"/>
                  <a:pt x="132" y="796"/>
                  <a:pt x="399" y="478"/>
                </a:cubicBezTo>
                <a:cubicBezTo>
                  <a:pt x="663" y="161"/>
                  <a:pt x="981" y="0"/>
                  <a:pt x="1348" y="0"/>
                </a:cubicBezTo>
                <a:lnTo>
                  <a:pt x="9459" y="0"/>
                </a:lnTo>
                <a:cubicBezTo>
                  <a:pt x="9824" y="0"/>
                  <a:pt x="10140" y="161"/>
                  <a:pt x="10407" y="478"/>
                </a:cubicBezTo>
                <a:cubicBezTo>
                  <a:pt x="10673" y="796"/>
                  <a:pt x="10806" y="1177"/>
                  <a:pt x="10806" y="1618"/>
                </a:cubicBezTo>
                <a:cubicBezTo>
                  <a:pt x="10806" y="2059"/>
                  <a:pt x="10938" y="2438"/>
                  <a:pt x="11197" y="2749"/>
                </a:cubicBezTo>
                <a:cubicBezTo>
                  <a:pt x="11459" y="3063"/>
                  <a:pt x="11773" y="3222"/>
                  <a:pt x="12142" y="3222"/>
                </a:cubicBezTo>
                <a:lnTo>
                  <a:pt x="17332" y="3222"/>
                </a:lnTo>
                <a:cubicBezTo>
                  <a:pt x="17700" y="3222"/>
                  <a:pt x="18015" y="3384"/>
                  <a:pt x="18277" y="3713"/>
                </a:cubicBezTo>
                <a:cubicBezTo>
                  <a:pt x="18539" y="4042"/>
                  <a:pt x="18669" y="4426"/>
                  <a:pt x="18669" y="4867"/>
                </a:cubicBezTo>
                <a:lnTo>
                  <a:pt x="18669" y="7975"/>
                </a:lnTo>
                <a:lnTo>
                  <a:pt x="4276" y="7975"/>
                </a:lnTo>
                <a:close/>
                <a:moveTo>
                  <a:pt x="21599" y="10140"/>
                </a:moveTo>
                <a:lnTo>
                  <a:pt x="18552" y="20800"/>
                </a:lnTo>
                <a:cubicBezTo>
                  <a:pt x="18505" y="21015"/>
                  <a:pt x="18385" y="21203"/>
                  <a:pt x="18194" y="21362"/>
                </a:cubicBezTo>
                <a:cubicBezTo>
                  <a:pt x="18003" y="21520"/>
                  <a:pt x="17817" y="21599"/>
                  <a:pt x="17638" y="21599"/>
                </a:cubicBezTo>
                <a:lnTo>
                  <a:pt x="504" y="21599"/>
                </a:lnTo>
                <a:lnTo>
                  <a:pt x="3388" y="10913"/>
                </a:lnTo>
                <a:cubicBezTo>
                  <a:pt x="3434" y="10698"/>
                  <a:pt x="3552" y="10516"/>
                  <a:pt x="3745" y="10363"/>
                </a:cubicBezTo>
                <a:cubicBezTo>
                  <a:pt x="3936" y="10213"/>
                  <a:pt x="4120" y="10140"/>
                  <a:pt x="4301" y="10140"/>
                </a:cubicBezTo>
                <a:lnTo>
                  <a:pt x="21599" y="10140"/>
                </a:lnTo>
                <a:close/>
              </a:path>
            </a:pathLst>
          </a:custGeom>
          <a:solidFill>
            <a:schemeClr val="accent1"/>
          </a:solidFill>
          <a:ln>
            <a:noFill/>
          </a:ln>
          <a:effectLst/>
          <a:extLst/>
        </p:spPr>
        <p:txBody>
          <a:bodyPr lIns="50789" tIns="50789" rIns="50789" bIns="50789" anchor="ctr"/>
          <a:lstStyle/>
          <a:p>
            <a:pPr defTabSz="457098" eaLnBrk="1" fontAlgn="auto" hangingPunct="1">
              <a:spcBef>
                <a:spcPts val="0"/>
              </a:spcBef>
              <a:spcAft>
                <a:spcPts val="0"/>
              </a:spcAft>
              <a:defRPr/>
            </a:pPr>
            <a:endParaRPr lang="es-ES" sz="2900" dirty="0">
              <a:solidFill>
                <a:srgbClr val="FFFFFF"/>
              </a:solidFill>
              <a:effectLst>
                <a:outerShdw blurRad="38100" dist="38100" dir="2700000" algn="tl">
                  <a:srgbClr val="000000"/>
                </a:outerShdw>
              </a:effectLst>
              <a:latin typeface="Gill Sans" charset="0"/>
              <a:cs typeface="Gill Sans" charset="0"/>
              <a:sym typeface="Gill Sans" charset="0"/>
            </a:endParaRPr>
          </a:p>
        </p:txBody>
      </p:sp>
      <p:sp>
        <p:nvSpPr>
          <p:cNvPr id="9" name="Freeform 51"/>
          <p:cNvSpPr>
            <a:spLocks noChangeArrowheads="1"/>
          </p:cNvSpPr>
          <p:nvPr/>
        </p:nvSpPr>
        <p:spPr bwMode="auto">
          <a:xfrm>
            <a:off x="3837883" y="2399790"/>
            <a:ext cx="276917" cy="171425"/>
          </a:xfrm>
          <a:custGeom>
            <a:avLst/>
            <a:gdLst>
              <a:gd name="T0" fmla="*/ 18 w 461"/>
              <a:gd name="T1" fmla="*/ 27 h 285"/>
              <a:gd name="T2" fmla="*/ 18 w 461"/>
              <a:gd name="T3" fmla="*/ 27 h 285"/>
              <a:gd name="T4" fmla="*/ 203 w 461"/>
              <a:gd name="T5" fmla="*/ 125 h 285"/>
              <a:gd name="T6" fmla="*/ 231 w 461"/>
              <a:gd name="T7" fmla="*/ 133 h 285"/>
              <a:gd name="T8" fmla="*/ 248 w 461"/>
              <a:gd name="T9" fmla="*/ 125 h 285"/>
              <a:gd name="T10" fmla="*/ 434 w 461"/>
              <a:gd name="T11" fmla="*/ 27 h 285"/>
              <a:gd name="T12" fmla="*/ 443 w 461"/>
              <a:gd name="T13" fmla="*/ 0 h 285"/>
              <a:gd name="T14" fmla="*/ 18 w 461"/>
              <a:gd name="T15" fmla="*/ 0 h 285"/>
              <a:gd name="T16" fmla="*/ 18 w 461"/>
              <a:gd name="T17" fmla="*/ 27 h 285"/>
              <a:gd name="T18" fmla="*/ 443 w 461"/>
              <a:gd name="T19" fmla="*/ 80 h 285"/>
              <a:gd name="T20" fmla="*/ 443 w 461"/>
              <a:gd name="T21" fmla="*/ 80 h 285"/>
              <a:gd name="T22" fmla="*/ 248 w 461"/>
              <a:gd name="T23" fmla="*/ 178 h 285"/>
              <a:gd name="T24" fmla="*/ 231 w 461"/>
              <a:gd name="T25" fmla="*/ 178 h 285"/>
              <a:gd name="T26" fmla="*/ 203 w 461"/>
              <a:gd name="T27" fmla="*/ 178 h 285"/>
              <a:gd name="T28" fmla="*/ 18 w 461"/>
              <a:gd name="T29" fmla="*/ 80 h 285"/>
              <a:gd name="T30" fmla="*/ 9 w 461"/>
              <a:gd name="T31" fmla="*/ 80 h 285"/>
              <a:gd name="T32" fmla="*/ 9 w 461"/>
              <a:gd name="T33" fmla="*/ 266 h 285"/>
              <a:gd name="T34" fmla="*/ 35 w 461"/>
              <a:gd name="T35" fmla="*/ 284 h 285"/>
              <a:gd name="T36" fmla="*/ 425 w 461"/>
              <a:gd name="T37" fmla="*/ 284 h 285"/>
              <a:gd name="T38" fmla="*/ 452 w 461"/>
              <a:gd name="T39" fmla="*/ 266 h 285"/>
              <a:gd name="T40" fmla="*/ 452 w 461"/>
              <a:gd name="T41" fmla="*/ 80 h 285"/>
              <a:gd name="T42" fmla="*/ 443 w 461"/>
              <a:gd name="T43" fmla="*/ 80 h 2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461" h="285">
                <a:moveTo>
                  <a:pt x="18" y="27"/>
                </a:moveTo>
                <a:lnTo>
                  <a:pt x="18" y="27"/>
                </a:lnTo>
                <a:cubicBezTo>
                  <a:pt x="35" y="35"/>
                  <a:pt x="203" y="125"/>
                  <a:pt x="203" y="125"/>
                </a:cubicBezTo>
                <a:cubicBezTo>
                  <a:pt x="212" y="133"/>
                  <a:pt x="221" y="133"/>
                  <a:pt x="231" y="133"/>
                </a:cubicBezTo>
                <a:cubicBezTo>
                  <a:pt x="239" y="133"/>
                  <a:pt x="248" y="133"/>
                  <a:pt x="248" y="125"/>
                </a:cubicBezTo>
                <a:cubicBezTo>
                  <a:pt x="256" y="125"/>
                  <a:pt x="425" y="35"/>
                  <a:pt x="434" y="27"/>
                </a:cubicBezTo>
                <a:cubicBezTo>
                  <a:pt x="452" y="18"/>
                  <a:pt x="460" y="0"/>
                  <a:pt x="443" y="0"/>
                </a:cubicBezTo>
                <a:cubicBezTo>
                  <a:pt x="18" y="0"/>
                  <a:pt x="18" y="0"/>
                  <a:pt x="18" y="0"/>
                </a:cubicBezTo>
                <a:cubicBezTo>
                  <a:pt x="0" y="0"/>
                  <a:pt x="9" y="18"/>
                  <a:pt x="18" y="27"/>
                </a:cubicBezTo>
                <a:close/>
                <a:moveTo>
                  <a:pt x="443" y="80"/>
                </a:moveTo>
                <a:lnTo>
                  <a:pt x="443" y="80"/>
                </a:lnTo>
                <a:cubicBezTo>
                  <a:pt x="434" y="80"/>
                  <a:pt x="256" y="169"/>
                  <a:pt x="248" y="178"/>
                </a:cubicBezTo>
                <a:cubicBezTo>
                  <a:pt x="248" y="178"/>
                  <a:pt x="239" y="178"/>
                  <a:pt x="231" y="178"/>
                </a:cubicBezTo>
                <a:cubicBezTo>
                  <a:pt x="221" y="178"/>
                  <a:pt x="212" y="178"/>
                  <a:pt x="203" y="178"/>
                </a:cubicBezTo>
                <a:cubicBezTo>
                  <a:pt x="194" y="169"/>
                  <a:pt x="27" y="80"/>
                  <a:pt x="18" y="80"/>
                </a:cubicBezTo>
                <a:cubicBezTo>
                  <a:pt x="9" y="72"/>
                  <a:pt x="9" y="80"/>
                  <a:pt x="9" y="80"/>
                </a:cubicBezTo>
                <a:cubicBezTo>
                  <a:pt x="9" y="88"/>
                  <a:pt x="9" y="266"/>
                  <a:pt x="9" y="266"/>
                </a:cubicBezTo>
                <a:cubicBezTo>
                  <a:pt x="9" y="275"/>
                  <a:pt x="18" y="284"/>
                  <a:pt x="35" y="284"/>
                </a:cubicBezTo>
                <a:cubicBezTo>
                  <a:pt x="425" y="284"/>
                  <a:pt x="425" y="284"/>
                  <a:pt x="425" y="284"/>
                </a:cubicBezTo>
                <a:cubicBezTo>
                  <a:pt x="443" y="284"/>
                  <a:pt x="452" y="275"/>
                  <a:pt x="452" y="266"/>
                </a:cubicBezTo>
                <a:cubicBezTo>
                  <a:pt x="452" y="266"/>
                  <a:pt x="452" y="88"/>
                  <a:pt x="452" y="80"/>
                </a:cubicBezTo>
                <a:cubicBezTo>
                  <a:pt x="452" y="80"/>
                  <a:pt x="452" y="72"/>
                  <a:pt x="443" y="80"/>
                </a:cubicBezTo>
                <a:close/>
              </a:path>
            </a:pathLst>
          </a:custGeom>
          <a:solidFill>
            <a:schemeClr val="accent1"/>
          </a:solidFill>
          <a:ln>
            <a:noFill/>
          </a:ln>
          <a:effectLst/>
          <a:extLst>
            <a:ext uri="{91240B29-F687-4f45-9708-019B960494DF}"/>
            <a:ext uri="{AF507438-7753-43e0-B8FC-AC1667EBCBE1}"/>
          </a:extLst>
        </p:spPr>
        <p:txBody>
          <a:bodyPr wrap="none" anchor="ctr"/>
          <a:lstStyle/>
          <a:p>
            <a:pPr defTabSz="914217" eaLnBrk="1" fontAlgn="auto" hangingPunct="1">
              <a:spcBef>
                <a:spcPts val="0"/>
              </a:spcBef>
              <a:spcAft>
                <a:spcPts val="0"/>
              </a:spcAft>
              <a:defRPr/>
            </a:pPr>
            <a:endParaRPr lang="en-US">
              <a:solidFill>
                <a:schemeClr val="accent1"/>
              </a:solidFill>
              <a:latin typeface="+mn-lt"/>
            </a:endParaRPr>
          </a:p>
        </p:txBody>
      </p:sp>
      <p:sp>
        <p:nvSpPr>
          <p:cNvPr id="10" name="Freeform 51"/>
          <p:cNvSpPr>
            <a:spLocks noChangeArrowheads="1"/>
          </p:cNvSpPr>
          <p:nvPr/>
        </p:nvSpPr>
        <p:spPr bwMode="auto">
          <a:xfrm>
            <a:off x="4752283" y="5238775"/>
            <a:ext cx="276917" cy="171425"/>
          </a:xfrm>
          <a:custGeom>
            <a:avLst/>
            <a:gdLst>
              <a:gd name="T0" fmla="*/ 18 w 461"/>
              <a:gd name="T1" fmla="*/ 27 h 285"/>
              <a:gd name="T2" fmla="*/ 18 w 461"/>
              <a:gd name="T3" fmla="*/ 27 h 285"/>
              <a:gd name="T4" fmla="*/ 203 w 461"/>
              <a:gd name="T5" fmla="*/ 125 h 285"/>
              <a:gd name="T6" fmla="*/ 231 w 461"/>
              <a:gd name="T7" fmla="*/ 133 h 285"/>
              <a:gd name="T8" fmla="*/ 248 w 461"/>
              <a:gd name="T9" fmla="*/ 125 h 285"/>
              <a:gd name="T10" fmla="*/ 434 w 461"/>
              <a:gd name="T11" fmla="*/ 27 h 285"/>
              <a:gd name="T12" fmla="*/ 443 w 461"/>
              <a:gd name="T13" fmla="*/ 0 h 285"/>
              <a:gd name="T14" fmla="*/ 18 w 461"/>
              <a:gd name="T15" fmla="*/ 0 h 285"/>
              <a:gd name="T16" fmla="*/ 18 w 461"/>
              <a:gd name="T17" fmla="*/ 27 h 285"/>
              <a:gd name="T18" fmla="*/ 443 w 461"/>
              <a:gd name="T19" fmla="*/ 80 h 285"/>
              <a:gd name="T20" fmla="*/ 443 w 461"/>
              <a:gd name="T21" fmla="*/ 80 h 285"/>
              <a:gd name="T22" fmla="*/ 248 w 461"/>
              <a:gd name="T23" fmla="*/ 178 h 285"/>
              <a:gd name="T24" fmla="*/ 231 w 461"/>
              <a:gd name="T25" fmla="*/ 178 h 285"/>
              <a:gd name="T26" fmla="*/ 203 w 461"/>
              <a:gd name="T27" fmla="*/ 178 h 285"/>
              <a:gd name="T28" fmla="*/ 18 w 461"/>
              <a:gd name="T29" fmla="*/ 80 h 285"/>
              <a:gd name="T30" fmla="*/ 9 w 461"/>
              <a:gd name="T31" fmla="*/ 80 h 285"/>
              <a:gd name="T32" fmla="*/ 9 w 461"/>
              <a:gd name="T33" fmla="*/ 266 h 285"/>
              <a:gd name="T34" fmla="*/ 35 w 461"/>
              <a:gd name="T35" fmla="*/ 284 h 285"/>
              <a:gd name="T36" fmla="*/ 425 w 461"/>
              <a:gd name="T37" fmla="*/ 284 h 285"/>
              <a:gd name="T38" fmla="*/ 452 w 461"/>
              <a:gd name="T39" fmla="*/ 266 h 285"/>
              <a:gd name="T40" fmla="*/ 452 w 461"/>
              <a:gd name="T41" fmla="*/ 80 h 285"/>
              <a:gd name="T42" fmla="*/ 443 w 461"/>
              <a:gd name="T43" fmla="*/ 80 h 2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461" h="285">
                <a:moveTo>
                  <a:pt x="18" y="27"/>
                </a:moveTo>
                <a:lnTo>
                  <a:pt x="18" y="27"/>
                </a:lnTo>
                <a:cubicBezTo>
                  <a:pt x="35" y="35"/>
                  <a:pt x="203" y="125"/>
                  <a:pt x="203" y="125"/>
                </a:cubicBezTo>
                <a:cubicBezTo>
                  <a:pt x="212" y="133"/>
                  <a:pt x="221" y="133"/>
                  <a:pt x="231" y="133"/>
                </a:cubicBezTo>
                <a:cubicBezTo>
                  <a:pt x="239" y="133"/>
                  <a:pt x="248" y="133"/>
                  <a:pt x="248" y="125"/>
                </a:cubicBezTo>
                <a:cubicBezTo>
                  <a:pt x="256" y="125"/>
                  <a:pt x="425" y="35"/>
                  <a:pt x="434" y="27"/>
                </a:cubicBezTo>
                <a:cubicBezTo>
                  <a:pt x="452" y="18"/>
                  <a:pt x="460" y="0"/>
                  <a:pt x="443" y="0"/>
                </a:cubicBezTo>
                <a:cubicBezTo>
                  <a:pt x="18" y="0"/>
                  <a:pt x="18" y="0"/>
                  <a:pt x="18" y="0"/>
                </a:cubicBezTo>
                <a:cubicBezTo>
                  <a:pt x="0" y="0"/>
                  <a:pt x="9" y="18"/>
                  <a:pt x="18" y="27"/>
                </a:cubicBezTo>
                <a:close/>
                <a:moveTo>
                  <a:pt x="443" y="80"/>
                </a:moveTo>
                <a:lnTo>
                  <a:pt x="443" y="80"/>
                </a:lnTo>
                <a:cubicBezTo>
                  <a:pt x="434" y="80"/>
                  <a:pt x="256" y="169"/>
                  <a:pt x="248" y="178"/>
                </a:cubicBezTo>
                <a:cubicBezTo>
                  <a:pt x="248" y="178"/>
                  <a:pt x="239" y="178"/>
                  <a:pt x="231" y="178"/>
                </a:cubicBezTo>
                <a:cubicBezTo>
                  <a:pt x="221" y="178"/>
                  <a:pt x="212" y="178"/>
                  <a:pt x="203" y="178"/>
                </a:cubicBezTo>
                <a:cubicBezTo>
                  <a:pt x="194" y="169"/>
                  <a:pt x="27" y="80"/>
                  <a:pt x="18" y="80"/>
                </a:cubicBezTo>
                <a:cubicBezTo>
                  <a:pt x="9" y="72"/>
                  <a:pt x="9" y="80"/>
                  <a:pt x="9" y="80"/>
                </a:cubicBezTo>
                <a:cubicBezTo>
                  <a:pt x="9" y="88"/>
                  <a:pt x="9" y="266"/>
                  <a:pt x="9" y="266"/>
                </a:cubicBezTo>
                <a:cubicBezTo>
                  <a:pt x="9" y="275"/>
                  <a:pt x="18" y="284"/>
                  <a:pt x="35" y="284"/>
                </a:cubicBezTo>
                <a:cubicBezTo>
                  <a:pt x="425" y="284"/>
                  <a:pt x="425" y="284"/>
                  <a:pt x="425" y="284"/>
                </a:cubicBezTo>
                <a:cubicBezTo>
                  <a:pt x="443" y="284"/>
                  <a:pt x="452" y="275"/>
                  <a:pt x="452" y="266"/>
                </a:cubicBezTo>
                <a:cubicBezTo>
                  <a:pt x="452" y="266"/>
                  <a:pt x="452" y="88"/>
                  <a:pt x="452" y="80"/>
                </a:cubicBezTo>
                <a:cubicBezTo>
                  <a:pt x="452" y="80"/>
                  <a:pt x="452" y="72"/>
                  <a:pt x="443" y="80"/>
                </a:cubicBezTo>
                <a:close/>
              </a:path>
            </a:pathLst>
          </a:custGeom>
          <a:solidFill>
            <a:schemeClr val="accent1"/>
          </a:solidFill>
          <a:ln>
            <a:noFill/>
          </a:ln>
          <a:effectLst/>
          <a:extLst>
            <a:ext uri="{91240B29-F687-4f45-9708-019B960494DF}"/>
            <a:ext uri="{AF507438-7753-43e0-B8FC-AC1667EBCBE1}"/>
          </a:extLst>
        </p:spPr>
        <p:txBody>
          <a:bodyPr wrap="none" anchor="ctr"/>
          <a:lstStyle/>
          <a:p>
            <a:pPr defTabSz="914217" eaLnBrk="1" fontAlgn="auto" hangingPunct="1">
              <a:spcBef>
                <a:spcPts val="0"/>
              </a:spcBef>
              <a:spcAft>
                <a:spcPts val="0"/>
              </a:spcAft>
              <a:defRPr/>
            </a:pPr>
            <a:endParaRPr lang="en-US">
              <a:solidFill>
                <a:schemeClr val="accent1"/>
              </a:solidFill>
              <a:latin typeface="+mn-lt"/>
            </a:endParaRPr>
          </a:p>
        </p:txBody>
      </p:sp>
      <p:sp>
        <p:nvSpPr>
          <p:cNvPr id="11" name="AutoShape 31"/>
          <p:cNvSpPr>
            <a:spLocks/>
          </p:cNvSpPr>
          <p:nvPr/>
        </p:nvSpPr>
        <p:spPr bwMode="auto">
          <a:xfrm>
            <a:off x="8610600" y="5201455"/>
            <a:ext cx="247650" cy="246063"/>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4276" y="7975"/>
                </a:moveTo>
                <a:cubicBezTo>
                  <a:pt x="3988" y="7975"/>
                  <a:pt x="3706" y="8031"/>
                  <a:pt x="3434" y="8148"/>
                </a:cubicBezTo>
                <a:cubicBezTo>
                  <a:pt x="3160" y="8266"/>
                  <a:pt x="2903" y="8427"/>
                  <a:pt x="2666" y="8627"/>
                </a:cubicBezTo>
                <a:cubicBezTo>
                  <a:pt x="2428" y="8830"/>
                  <a:pt x="2220" y="9071"/>
                  <a:pt x="2044" y="9344"/>
                </a:cubicBezTo>
                <a:cubicBezTo>
                  <a:pt x="1867" y="9620"/>
                  <a:pt x="1730" y="9926"/>
                  <a:pt x="1628" y="10252"/>
                </a:cubicBezTo>
                <a:lnTo>
                  <a:pt x="0" y="16271"/>
                </a:lnTo>
                <a:lnTo>
                  <a:pt x="0" y="1618"/>
                </a:lnTo>
                <a:cubicBezTo>
                  <a:pt x="0" y="1177"/>
                  <a:pt x="132" y="796"/>
                  <a:pt x="399" y="478"/>
                </a:cubicBezTo>
                <a:cubicBezTo>
                  <a:pt x="663" y="161"/>
                  <a:pt x="981" y="0"/>
                  <a:pt x="1348" y="0"/>
                </a:cubicBezTo>
                <a:lnTo>
                  <a:pt x="9459" y="0"/>
                </a:lnTo>
                <a:cubicBezTo>
                  <a:pt x="9824" y="0"/>
                  <a:pt x="10140" y="161"/>
                  <a:pt x="10407" y="478"/>
                </a:cubicBezTo>
                <a:cubicBezTo>
                  <a:pt x="10673" y="796"/>
                  <a:pt x="10806" y="1177"/>
                  <a:pt x="10806" y="1618"/>
                </a:cubicBezTo>
                <a:cubicBezTo>
                  <a:pt x="10806" y="2059"/>
                  <a:pt x="10938" y="2438"/>
                  <a:pt x="11197" y="2749"/>
                </a:cubicBezTo>
                <a:cubicBezTo>
                  <a:pt x="11459" y="3063"/>
                  <a:pt x="11773" y="3222"/>
                  <a:pt x="12142" y="3222"/>
                </a:cubicBezTo>
                <a:lnTo>
                  <a:pt x="17332" y="3222"/>
                </a:lnTo>
                <a:cubicBezTo>
                  <a:pt x="17700" y="3222"/>
                  <a:pt x="18015" y="3384"/>
                  <a:pt x="18277" y="3713"/>
                </a:cubicBezTo>
                <a:cubicBezTo>
                  <a:pt x="18539" y="4042"/>
                  <a:pt x="18669" y="4426"/>
                  <a:pt x="18669" y="4867"/>
                </a:cubicBezTo>
                <a:lnTo>
                  <a:pt x="18669" y="7975"/>
                </a:lnTo>
                <a:lnTo>
                  <a:pt x="4276" y="7975"/>
                </a:lnTo>
                <a:close/>
                <a:moveTo>
                  <a:pt x="21599" y="10140"/>
                </a:moveTo>
                <a:lnTo>
                  <a:pt x="18552" y="20800"/>
                </a:lnTo>
                <a:cubicBezTo>
                  <a:pt x="18505" y="21015"/>
                  <a:pt x="18385" y="21203"/>
                  <a:pt x="18194" y="21362"/>
                </a:cubicBezTo>
                <a:cubicBezTo>
                  <a:pt x="18003" y="21520"/>
                  <a:pt x="17817" y="21599"/>
                  <a:pt x="17638" y="21599"/>
                </a:cubicBezTo>
                <a:lnTo>
                  <a:pt x="504" y="21599"/>
                </a:lnTo>
                <a:lnTo>
                  <a:pt x="3388" y="10913"/>
                </a:lnTo>
                <a:cubicBezTo>
                  <a:pt x="3434" y="10698"/>
                  <a:pt x="3552" y="10516"/>
                  <a:pt x="3745" y="10363"/>
                </a:cubicBezTo>
                <a:cubicBezTo>
                  <a:pt x="3936" y="10213"/>
                  <a:pt x="4120" y="10140"/>
                  <a:pt x="4301" y="10140"/>
                </a:cubicBezTo>
                <a:lnTo>
                  <a:pt x="21599" y="10140"/>
                </a:lnTo>
                <a:close/>
              </a:path>
            </a:pathLst>
          </a:custGeom>
          <a:solidFill>
            <a:schemeClr val="accent1"/>
          </a:solidFill>
          <a:ln>
            <a:noFill/>
          </a:ln>
          <a:effectLst/>
          <a:extLst/>
        </p:spPr>
        <p:txBody>
          <a:bodyPr lIns="50789" tIns="50789" rIns="50789" bIns="50789" anchor="ctr"/>
          <a:lstStyle/>
          <a:p>
            <a:pPr defTabSz="457098" eaLnBrk="1" fontAlgn="auto" hangingPunct="1">
              <a:spcBef>
                <a:spcPts val="0"/>
              </a:spcBef>
              <a:spcAft>
                <a:spcPts val="0"/>
              </a:spcAft>
              <a:defRPr/>
            </a:pPr>
            <a:endParaRPr lang="es-ES" sz="2900" dirty="0">
              <a:solidFill>
                <a:srgbClr val="FFFFFF"/>
              </a:solidFill>
              <a:effectLst>
                <a:outerShdw blurRad="38100" dist="38100" dir="2700000" algn="tl">
                  <a:srgbClr val="000000"/>
                </a:outerShdw>
              </a:effectLst>
              <a:latin typeface="Gill Sans" charset="0"/>
              <a:cs typeface="Gill Sans" charset="0"/>
              <a:sym typeface="Gill Sans" charset="0"/>
            </a:endParaRPr>
          </a:p>
        </p:txBody>
      </p:sp>
      <p:sp>
        <p:nvSpPr>
          <p:cNvPr id="12" name="Freeform 78"/>
          <p:cNvSpPr>
            <a:spLocks noChangeArrowheads="1"/>
          </p:cNvSpPr>
          <p:nvPr/>
        </p:nvSpPr>
        <p:spPr bwMode="auto">
          <a:xfrm>
            <a:off x="5325243" y="2399790"/>
            <a:ext cx="237357" cy="239994"/>
          </a:xfrm>
          <a:custGeom>
            <a:avLst/>
            <a:gdLst>
              <a:gd name="T0" fmla="*/ 381 w 399"/>
              <a:gd name="T1" fmla="*/ 336 h 400"/>
              <a:gd name="T2" fmla="*/ 381 w 399"/>
              <a:gd name="T3" fmla="*/ 336 h 400"/>
              <a:gd name="T4" fmla="*/ 292 w 399"/>
              <a:gd name="T5" fmla="*/ 239 h 400"/>
              <a:gd name="T6" fmla="*/ 310 w 399"/>
              <a:gd name="T7" fmla="*/ 159 h 400"/>
              <a:gd name="T8" fmla="*/ 151 w 399"/>
              <a:gd name="T9" fmla="*/ 0 h 400"/>
              <a:gd name="T10" fmla="*/ 0 w 399"/>
              <a:gd name="T11" fmla="*/ 151 h 400"/>
              <a:gd name="T12" fmla="*/ 160 w 399"/>
              <a:gd name="T13" fmla="*/ 310 h 400"/>
              <a:gd name="T14" fmla="*/ 230 w 399"/>
              <a:gd name="T15" fmla="*/ 292 h 400"/>
              <a:gd name="T16" fmla="*/ 328 w 399"/>
              <a:gd name="T17" fmla="*/ 390 h 400"/>
              <a:gd name="T18" fmla="*/ 363 w 399"/>
              <a:gd name="T19" fmla="*/ 390 h 400"/>
              <a:gd name="T20" fmla="*/ 389 w 399"/>
              <a:gd name="T21" fmla="*/ 364 h 400"/>
              <a:gd name="T22" fmla="*/ 381 w 399"/>
              <a:gd name="T23" fmla="*/ 336 h 400"/>
              <a:gd name="T24" fmla="*/ 44 w 399"/>
              <a:gd name="T25" fmla="*/ 151 h 400"/>
              <a:gd name="T26" fmla="*/ 44 w 399"/>
              <a:gd name="T27" fmla="*/ 151 h 400"/>
              <a:gd name="T28" fmla="*/ 151 w 399"/>
              <a:gd name="T29" fmla="*/ 44 h 400"/>
              <a:gd name="T30" fmla="*/ 266 w 399"/>
              <a:gd name="T31" fmla="*/ 159 h 400"/>
              <a:gd name="T32" fmla="*/ 160 w 399"/>
              <a:gd name="T33" fmla="*/ 266 h 400"/>
              <a:gd name="T34" fmla="*/ 44 w 399"/>
              <a:gd name="T35" fmla="*/ 151 h 4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99" h="400">
                <a:moveTo>
                  <a:pt x="381" y="336"/>
                </a:moveTo>
                <a:lnTo>
                  <a:pt x="381" y="336"/>
                </a:lnTo>
                <a:cubicBezTo>
                  <a:pt x="292" y="239"/>
                  <a:pt x="292" y="239"/>
                  <a:pt x="292" y="239"/>
                </a:cubicBezTo>
                <a:cubicBezTo>
                  <a:pt x="301" y="212"/>
                  <a:pt x="310" y="186"/>
                  <a:pt x="310" y="159"/>
                </a:cubicBezTo>
                <a:cubicBezTo>
                  <a:pt x="310" y="71"/>
                  <a:pt x="239" y="0"/>
                  <a:pt x="151" y="0"/>
                </a:cubicBezTo>
                <a:cubicBezTo>
                  <a:pt x="70" y="0"/>
                  <a:pt x="0" y="71"/>
                  <a:pt x="0" y="151"/>
                </a:cubicBezTo>
                <a:cubicBezTo>
                  <a:pt x="0" y="239"/>
                  <a:pt x="70" y="310"/>
                  <a:pt x="160" y="310"/>
                </a:cubicBezTo>
                <a:cubicBezTo>
                  <a:pt x="186" y="310"/>
                  <a:pt x="213" y="302"/>
                  <a:pt x="230" y="292"/>
                </a:cubicBezTo>
                <a:cubicBezTo>
                  <a:pt x="328" y="390"/>
                  <a:pt x="328" y="390"/>
                  <a:pt x="328" y="390"/>
                </a:cubicBezTo>
                <a:cubicBezTo>
                  <a:pt x="336" y="399"/>
                  <a:pt x="354" y="399"/>
                  <a:pt x="363" y="390"/>
                </a:cubicBezTo>
                <a:cubicBezTo>
                  <a:pt x="389" y="364"/>
                  <a:pt x="389" y="364"/>
                  <a:pt x="389" y="364"/>
                </a:cubicBezTo>
                <a:cubicBezTo>
                  <a:pt x="398" y="355"/>
                  <a:pt x="389" y="346"/>
                  <a:pt x="381" y="336"/>
                </a:cubicBezTo>
                <a:close/>
                <a:moveTo>
                  <a:pt x="44" y="151"/>
                </a:moveTo>
                <a:lnTo>
                  <a:pt x="44" y="151"/>
                </a:lnTo>
                <a:cubicBezTo>
                  <a:pt x="44" y="98"/>
                  <a:pt x="98" y="44"/>
                  <a:pt x="151" y="44"/>
                </a:cubicBezTo>
                <a:cubicBezTo>
                  <a:pt x="213" y="44"/>
                  <a:pt x="266" y="98"/>
                  <a:pt x="266" y="159"/>
                </a:cubicBezTo>
                <a:cubicBezTo>
                  <a:pt x="266" y="221"/>
                  <a:pt x="213" y="266"/>
                  <a:pt x="160" y="266"/>
                </a:cubicBezTo>
                <a:cubicBezTo>
                  <a:pt x="98" y="266"/>
                  <a:pt x="44" y="212"/>
                  <a:pt x="44" y="151"/>
                </a:cubicBezTo>
                <a:close/>
              </a:path>
            </a:pathLst>
          </a:custGeom>
          <a:solidFill>
            <a:schemeClr val="accent1"/>
          </a:solidFill>
          <a:ln>
            <a:noFill/>
          </a:ln>
          <a:effectLst/>
          <a:extLst>
            <a:ext uri="{91240B29-F687-4f45-9708-019B960494DF}"/>
            <a:ext uri="{AF507438-7753-43e0-B8FC-AC1667EBCBE1}"/>
          </a:extLst>
        </p:spPr>
        <p:txBody>
          <a:bodyPr wrap="none" anchor="ctr"/>
          <a:lstStyle/>
          <a:p>
            <a:pPr defTabSz="914217" eaLnBrk="1" fontAlgn="auto" hangingPunct="1">
              <a:spcBef>
                <a:spcPts val="0"/>
              </a:spcBef>
              <a:spcAft>
                <a:spcPts val="0"/>
              </a:spcAft>
              <a:defRPr/>
            </a:pPr>
            <a:endParaRPr lang="en-US">
              <a:solidFill>
                <a:schemeClr val="accent1"/>
              </a:solidFill>
              <a:latin typeface="+mn-lt"/>
            </a:endParaRPr>
          </a:p>
        </p:txBody>
      </p:sp>
      <p:sp>
        <p:nvSpPr>
          <p:cNvPr id="13" name="Freeform 78"/>
          <p:cNvSpPr>
            <a:spLocks noChangeArrowheads="1"/>
          </p:cNvSpPr>
          <p:nvPr/>
        </p:nvSpPr>
        <p:spPr bwMode="auto">
          <a:xfrm>
            <a:off x="6239643" y="5238775"/>
            <a:ext cx="237357" cy="239994"/>
          </a:xfrm>
          <a:custGeom>
            <a:avLst/>
            <a:gdLst>
              <a:gd name="T0" fmla="*/ 381 w 399"/>
              <a:gd name="T1" fmla="*/ 336 h 400"/>
              <a:gd name="T2" fmla="*/ 381 w 399"/>
              <a:gd name="T3" fmla="*/ 336 h 400"/>
              <a:gd name="T4" fmla="*/ 292 w 399"/>
              <a:gd name="T5" fmla="*/ 239 h 400"/>
              <a:gd name="T6" fmla="*/ 310 w 399"/>
              <a:gd name="T7" fmla="*/ 159 h 400"/>
              <a:gd name="T8" fmla="*/ 151 w 399"/>
              <a:gd name="T9" fmla="*/ 0 h 400"/>
              <a:gd name="T10" fmla="*/ 0 w 399"/>
              <a:gd name="T11" fmla="*/ 151 h 400"/>
              <a:gd name="T12" fmla="*/ 160 w 399"/>
              <a:gd name="T13" fmla="*/ 310 h 400"/>
              <a:gd name="T14" fmla="*/ 230 w 399"/>
              <a:gd name="T15" fmla="*/ 292 h 400"/>
              <a:gd name="T16" fmla="*/ 328 w 399"/>
              <a:gd name="T17" fmla="*/ 390 h 400"/>
              <a:gd name="T18" fmla="*/ 363 w 399"/>
              <a:gd name="T19" fmla="*/ 390 h 400"/>
              <a:gd name="T20" fmla="*/ 389 w 399"/>
              <a:gd name="T21" fmla="*/ 364 h 400"/>
              <a:gd name="T22" fmla="*/ 381 w 399"/>
              <a:gd name="T23" fmla="*/ 336 h 400"/>
              <a:gd name="T24" fmla="*/ 44 w 399"/>
              <a:gd name="T25" fmla="*/ 151 h 400"/>
              <a:gd name="T26" fmla="*/ 44 w 399"/>
              <a:gd name="T27" fmla="*/ 151 h 400"/>
              <a:gd name="T28" fmla="*/ 151 w 399"/>
              <a:gd name="T29" fmla="*/ 44 h 400"/>
              <a:gd name="T30" fmla="*/ 266 w 399"/>
              <a:gd name="T31" fmla="*/ 159 h 400"/>
              <a:gd name="T32" fmla="*/ 160 w 399"/>
              <a:gd name="T33" fmla="*/ 266 h 400"/>
              <a:gd name="T34" fmla="*/ 44 w 399"/>
              <a:gd name="T35" fmla="*/ 151 h 4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99" h="400">
                <a:moveTo>
                  <a:pt x="381" y="336"/>
                </a:moveTo>
                <a:lnTo>
                  <a:pt x="381" y="336"/>
                </a:lnTo>
                <a:cubicBezTo>
                  <a:pt x="292" y="239"/>
                  <a:pt x="292" y="239"/>
                  <a:pt x="292" y="239"/>
                </a:cubicBezTo>
                <a:cubicBezTo>
                  <a:pt x="301" y="212"/>
                  <a:pt x="310" y="186"/>
                  <a:pt x="310" y="159"/>
                </a:cubicBezTo>
                <a:cubicBezTo>
                  <a:pt x="310" y="71"/>
                  <a:pt x="239" y="0"/>
                  <a:pt x="151" y="0"/>
                </a:cubicBezTo>
                <a:cubicBezTo>
                  <a:pt x="70" y="0"/>
                  <a:pt x="0" y="71"/>
                  <a:pt x="0" y="151"/>
                </a:cubicBezTo>
                <a:cubicBezTo>
                  <a:pt x="0" y="239"/>
                  <a:pt x="70" y="310"/>
                  <a:pt x="160" y="310"/>
                </a:cubicBezTo>
                <a:cubicBezTo>
                  <a:pt x="186" y="310"/>
                  <a:pt x="213" y="302"/>
                  <a:pt x="230" y="292"/>
                </a:cubicBezTo>
                <a:cubicBezTo>
                  <a:pt x="328" y="390"/>
                  <a:pt x="328" y="390"/>
                  <a:pt x="328" y="390"/>
                </a:cubicBezTo>
                <a:cubicBezTo>
                  <a:pt x="336" y="399"/>
                  <a:pt x="354" y="399"/>
                  <a:pt x="363" y="390"/>
                </a:cubicBezTo>
                <a:cubicBezTo>
                  <a:pt x="389" y="364"/>
                  <a:pt x="389" y="364"/>
                  <a:pt x="389" y="364"/>
                </a:cubicBezTo>
                <a:cubicBezTo>
                  <a:pt x="398" y="355"/>
                  <a:pt x="389" y="346"/>
                  <a:pt x="381" y="336"/>
                </a:cubicBezTo>
                <a:close/>
                <a:moveTo>
                  <a:pt x="44" y="151"/>
                </a:moveTo>
                <a:lnTo>
                  <a:pt x="44" y="151"/>
                </a:lnTo>
                <a:cubicBezTo>
                  <a:pt x="44" y="98"/>
                  <a:pt x="98" y="44"/>
                  <a:pt x="151" y="44"/>
                </a:cubicBezTo>
                <a:cubicBezTo>
                  <a:pt x="213" y="44"/>
                  <a:pt x="266" y="98"/>
                  <a:pt x="266" y="159"/>
                </a:cubicBezTo>
                <a:cubicBezTo>
                  <a:pt x="266" y="221"/>
                  <a:pt x="213" y="266"/>
                  <a:pt x="160" y="266"/>
                </a:cubicBezTo>
                <a:cubicBezTo>
                  <a:pt x="98" y="266"/>
                  <a:pt x="44" y="212"/>
                  <a:pt x="44" y="151"/>
                </a:cubicBezTo>
                <a:close/>
              </a:path>
            </a:pathLst>
          </a:custGeom>
          <a:solidFill>
            <a:schemeClr val="accent1"/>
          </a:solidFill>
          <a:ln>
            <a:noFill/>
          </a:ln>
          <a:effectLst/>
          <a:extLst>
            <a:ext uri="{91240B29-F687-4f45-9708-019B960494DF}"/>
            <a:ext uri="{AF507438-7753-43e0-B8FC-AC1667EBCBE1}"/>
          </a:extLst>
        </p:spPr>
        <p:txBody>
          <a:bodyPr wrap="none" anchor="ctr"/>
          <a:lstStyle/>
          <a:p>
            <a:pPr defTabSz="914217" eaLnBrk="1" fontAlgn="auto" hangingPunct="1">
              <a:spcBef>
                <a:spcPts val="0"/>
              </a:spcBef>
              <a:spcAft>
                <a:spcPts val="0"/>
              </a:spcAft>
              <a:defRPr/>
            </a:pPr>
            <a:endParaRPr lang="en-US">
              <a:solidFill>
                <a:schemeClr val="accent1"/>
              </a:solidFill>
              <a:latin typeface="+mn-lt"/>
            </a:endParaRPr>
          </a:p>
        </p:txBody>
      </p:sp>
      <p:sp>
        <p:nvSpPr>
          <p:cNvPr id="14" name="Freeform 45"/>
          <p:cNvSpPr>
            <a:spLocks noChangeArrowheads="1"/>
          </p:cNvSpPr>
          <p:nvPr/>
        </p:nvSpPr>
        <p:spPr bwMode="auto">
          <a:xfrm>
            <a:off x="7407794" y="5207126"/>
            <a:ext cx="234720" cy="234720"/>
          </a:xfrm>
          <a:custGeom>
            <a:avLst/>
            <a:gdLst>
              <a:gd name="T0" fmla="*/ 354 w 391"/>
              <a:gd name="T1" fmla="*/ 35 h 391"/>
              <a:gd name="T2" fmla="*/ 354 w 391"/>
              <a:gd name="T3" fmla="*/ 35 h 391"/>
              <a:gd name="T4" fmla="*/ 292 w 391"/>
              <a:gd name="T5" fmla="*/ 0 h 391"/>
              <a:gd name="T6" fmla="*/ 169 w 391"/>
              <a:gd name="T7" fmla="*/ 133 h 391"/>
              <a:gd name="T8" fmla="*/ 26 w 391"/>
              <a:gd name="T9" fmla="*/ 275 h 391"/>
              <a:gd name="T10" fmla="*/ 0 w 391"/>
              <a:gd name="T11" fmla="*/ 390 h 391"/>
              <a:gd name="T12" fmla="*/ 116 w 391"/>
              <a:gd name="T13" fmla="*/ 363 h 391"/>
              <a:gd name="T14" fmla="*/ 266 w 391"/>
              <a:gd name="T15" fmla="*/ 222 h 391"/>
              <a:gd name="T16" fmla="*/ 390 w 391"/>
              <a:gd name="T17" fmla="*/ 97 h 391"/>
              <a:gd name="T18" fmla="*/ 354 w 391"/>
              <a:gd name="T19" fmla="*/ 35 h 391"/>
              <a:gd name="T20" fmla="*/ 116 w 391"/>
              <a:gd name="T21" fmla="*/ 354 h 391"/>
              <a:gd name="T22" fmla="*/ 116 w 391"/>
              <a:gd name="T23" fmla="*/ 354 h 391"/>
              <a:gd name="T24" fmla="*/ 71 w 391"/>
              <a:gd name="T25" fmla="*/ 363 h 391"/>
              <a:gd name="T26" fmla="*/ 54 w 391"/>
              <a:gd name="T27" fmla="*/ 337 h 391"/>
              <a:gd name="T28" fmla="*/ 35 w 391"/>
              <a:gd name="T29" fmla="*/ 319 h 391"/>
              <a:gd name="T30" fmla="*/ 44 w 391"/>
              <a:gd name="T31" fmla="*/ 284 h 391"/>
              <a:gd name="T32" fmla="*/ 54 w 391"/>
              <a:gd name="T33" fmla="*/ 266 h 391"/>
              <a:gd name="T34" fmla="*/ 98 w 391"/>
              <a:gd name="T35" fmla="*/ 292 h 391"/>
              <a:gd name="T36" fmla="*/ 124 w 391"/>
              <a:gd name="T37" fmla="*/ 337 h 391"/>
              <a:gd name="T38" fmla="*/ 116 w 391"/>
              <a:gd name="T39" fmla="*/ 354 h 3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391" h="391">
                <a:moveTo>
                  <a:pt x="354" y="35"/>
                </a:moveTo>
                <a:lnTo>
                  <a:pt x="354" y="35"/>
                </a:lnTo>
                <a:cubicBezTo>
                  <a:pt x="319" y="0"/>
                  <a:pt x="292" y="0"/>
                  <a:pt x="292" y="0"/>
                </a:cubicBezTo>
                <a:cubicBezTo>
                  <a:pt x="169" y="133"/>
                  <a:pt x="169" y="133"/>
                  <a:pt x="169" y="133"/>
                </a:cubicBezTo>
                <a:cubicBezTo>
                  <a:pt x="26" y="275"/>
                  <a:pt x="26" y="275"/>
                  <a:pt x="26" y="275"/>
                </a:cubicBezTo>
                <a:cubicBezTo>
                  <a:pt x="0" y="390"/>
                  <a:pt x="0" y="390"/>
                  <a:pt x="0" y="390"/>
                </a:cubicBezTo>
                <a:cubicBezTo>
                  <a:pt x="116" y="363"/>
                  <a:pt x="116" y="363"/>
                  <a:pt x="116" y="363"/>
                </a:cubicBezTo>
                <a:cubicBezTo>
                  <a:pt x="266" y="222"/>
                  <a:pt x="266" y="222"/>
                  <a:pt x="266" y="222"/>
                </a:cubicBezTo>
                <a:cubicBezTo>
                  <a:pt x="390" y="97"/>
                  <a:pt x="390" y="97"/>
                  <a:pt x="390" y="97"/>
                </a:cubicBezTo>
                <a:cubicBezTo>
                  <a:pt x="390" y="97"/>
                  <a:pt x="390" y="71"/>
                  <a:pt x="354" y="35"/>
                </a:cubicBezTo>
                <a:close/>
                <a:moveTo>
                  <a:pt x="116" y="354"/>
                </a:moveTo>
                <a:lnTo>
                  <a:pt x="116" y="354"/>
                </a:lnTo>
                <a:cubicBezTo>
                  <a:pt x="71" y="363"/>
                  <a:pt x="71" y="363"/>
                  <a:pt x="71" y="363"/>
                </a:cubicBezTo>
                <a:cubicBezTo>
                  <a:pt x="71" y="354"/>
                  <a:pt x="63" y="346"/>
                  <a:pt x="54" y="337"/>
                </a:cubicBezTo>
                <a:cubicBezTo>
                  <a:pt x="44" y="328"/>
                  <a:pt x="35" y="328"/>
                  <a:pt x="35" y="319"/>
                </a:cubicBezTo>
                <a:cubicBezTo>
                  <a:pt x="44" y="284"/>
                  <a:pt x="44" y="284"/>
                  <a:pt x="44" y="284"/>
                </a:cubicBezTo>
                <a:cubicBezTo>
                  <a:pt x="54" y="266"/>
                  <a:pt x="54" y="266"/>
                  <a:pt x="54" y="266"/>
                </a:cubicBezTo>
                <a:cubicBezTo>
                  <a:pt x="54" y="266"/>
                  <a:pt x="71" y="266"/>
                  <a:pt x="98" y="292"/>
                </a:cubicBezTo>
                <a:cubicBezTo>
                  <a:pt x="124" y="319"/>
                  <a:pt x="124" y="337"/>
                  <a:pt x="124" y="337"/>
                </a:cubicBezTo>
                <a:lnTo>
                  <a:pt x="116" y="354"/>
                </a:lnTo>
                <a:close/>
              </a:path>
            </a:pathLst>
          </a:custGeom>
          <a:solidFill>
            <a:schemeClr val="accent1"/>
          </a:solidFill>
          <a:ln>
            <a:noFill/>
          </a:ln>
          <a:effectLst/>
          <a:extLst>
            <a:ext uri="{91240B29-F687-4f45-9708-019B960494DF}"/>
            <a:ext uri="{AF507438-7753-43e0-B8FC-AC1667EBCBE1}"/>
          </a:extLst>
        </p:spPr>
        <p:txBody>
          <a:bodyPr wrap="none" anchor="ctr"/>
          <a:lstStyle/>
          <a:p>
            <a:pPr defTabSz="914217" eaLnBrk="1" fontAlgn="auto" hangingPunct="1">
              <a:spcBef>
                <a:spcPts val="0"/>
              </a:spcBef>
              <a:spcAft>
                <a:spcPts val="0"/>
              </a:spcAft>
              <a:defRPr/>
            </a:pPr>
            <a:endParaRPr lang="en-US">
              <a:solidFill>
                <a:schemeClr val="accent1"/>
              </a:solidFill>
              <a:latin typeface="+mn-lt"/>
            </a:endParaRPr>
          </a:p>
        </p:txBody>
      </p:sp>
    </p:spTree>
    <p:extLst>
      <p:ext uri="{BB962C8B-B14F-4D97-AF65-F5344CB8AC3E}">
        <p14:creationId xmlns:p14="http://schemas.microsoft.com/office/powerpoint/2010/main" val="26505271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srcRect t="3774"/>
          <a:stretch/>
        </p:blipFill>
        <p:spPr>
          <a:xfrm>
            <a:off x="469231" y="3124200"/>
            <a:ext cx="5541530" cy="3886200"/>
          </a:xfrm>
          <a:prstGeom prst="rect">
            <a:avLst/>
          </a:prstGeom>
        </p:spPr>
      </p:pic>
      <p:cxnSp>
        <p:nvCxnSpPr>
          <p:cNvPr id="5" name="Straight Arrow Connector 4"/>
          <p:cNvCxnSpPr/>
          <p:nvPr/>
        </p:nvCxnSpPr>
        <p:spPr>
          <a:xfrm flipH="1">
            <a:off x="3239996" y="4076700"/>
            <a:ext cx="676275" cy="6096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914400" y="4325779"/>
            <a:ext cx="1219200" cy="246221"/>
          </a:xfrm>
          <a:prstGeom prst="rect">
            <a:avLst/>
          </a:prstGeom>
          <a:solidFill>
            <a:schemeClr val="bg1"/>
          </a:solidFill>
        </p:spPr>
        <p:txBody>
          <a:bodyPr wrap="square" rtlCol="0">
            <a:spAutoFit/>
          </a:bodyPr>
          <a:lstStyle/>
          <a:p>
            <a:r>
              <a:rPr lang="nl-NL" sz="1000" b="1" dirty="0"/>
              <a:t>Name</a:t>
            </a:r>
            <a:endParaRPr lang="nl-NL" sz="400" b="1" dirty="0"/>
          </a:p>
        </p:txBody>
      </p:sp>
      <p:sp>
        <p:nvSpPr>
          <p:cNvPr id="7" name="TextBox 6"/>
          <p:cNvSpPr txBox="1"/>
          <p:nvPr/>
        </p:nvSpPr>
        <p:spPr>
          <a:xfrm>
            <a:off x="762000" y="3657600"/>
            <a:ext cx="1219200" cy="304800"/>
          </a:xfrm>
          <a:prstGeom prst="rect">
            <a:avLst/>
          </a:prstGeom>
          <a:solidFill>
            <a:schemeClr val="bg1"/>
          </a:solidFill>
        </p:spPr>
        <p:txBody>
          <a:bodyPr wrap="square" rtlCol="0">
            <a:spAutoFit/>
          </a:bodyPr>
          <a:lstStyle/>
          <a:p>
            <a:endParaRPr lang="nl-NL" sz="800" dirty="0"/>
          </a:p>
        </p:txBody>
      </p:sp>
      <p:sp>
        <p:nvSpPr>
          <p:cNvPr id="8" name="TextBox 7">
            <a:extLst>
              <a:ext uri="{FF2B5EF4-FFF2-40B4-BE49-F238E27FC236}">
                <a16:creationId xmlns:a16="http://schemas.microsoft.com/office/drawing/2014/main" id="{AFF2CA74-4307-4A05-A46F-52416A211167}"/>
              </a:ext>
            </a:extLst>
          </p:cNvPr>
          <p:cNvSpPr txBox="1"/>
          <p:nvPr/>
        </p:nvSpPr>
        <p:spPr>
          <a:xfrm>
            <a:off x="469231" y="1504890"/>
            <a:ext cx="5486400" cy="400110"/>
          </a:xfrm>
          <a:prstGeom prst="rect">
            <a:avLst/>
          </a:prstGeom>
          <a:noFill/>
        </p:spPr>
        <p:txBody>
          <a:bodyPr wrap="square" rtlCol="0">
            <a:spAutoFit/>
          </a:bodyPr>
          <a:lstStyle/>
          <a:p>
            <a:r>
              <a:rPr lang="en-US" sz="2000" b="1" u="sng" dirty="0">
                <a:solidFill>
                  <a:srgbClr val="646C74"/>
                </a:solidFill>
              </a:rPr>
              <a:t>Receiving &amp; Signing HR Letters – continued</a:t>
            </a:r>
          </a:p>
        </p:txBody>
      </p:sp>
      <p:sp>
        <p:nvSpPr>
          <p:cNvPr id="9" name="Rectangle 8"/>
          <p:cNvSpPr/>
          <p:nvPr/>
        </p:nvSpPr>
        <p:spPr>
          <a:xfrm>
            <a:off x="228600" y="2130544"/>
            <a:ext cx="9144000" cy="841256"/>
          </a:xfrm>
          <a:prstGeom prst="rect">
            <a:avLst/>
          </a:prstGeom>
        </p:spPr>
        <p:txBody>
          <a:bodyPr wrap="square">
            <a:spAutoFit/>
          </a:bodyPr>
          <a:lstStyle/>
          <a:p>
            <a:pPr marL="225425" lvl="1" defTabSz="873125">
              <a:spcBef>
                <a:spcPts val="400"/>
              </a:spcBef>
              <a:spcAft>
                <a:spcPts val="400"/>
              </a:spcAft>
              <a:defRPr/>
            </a:pPr>
            <a:r>
              <a:rPr lang="en-US" sz="1400" b="1" dirty="0">
                <a:solidFill>
                  <a:srgbClr val="646C74">
                    <a:lumMod val="65000"/>
                    <a:lumOff val="35000"/>
                  </a:srgbClr>
                </a:solidFill>
                <a:latin typeface="Calibri Light" panose="020F0302020204030204" pitchFamily="34" charset="0"/>
              </a:rPr>
              <a:t>1. HR will send the HR letters mentioned on previous slide via AFAS InSite to the e-mail address that you use to log in AFAS InSite. You will receive the email below, please click </a:t>
            </a:r>
            <a:r>
              <a:rPr lang="en-US" sz="1400" b="1" u="sng" dirty="0">
                <a:solidFill>
                  <a:srgbClr val="646C74">
                    <a:lumMod val="65000"/>
                    <a:lumOff val="35000"/>
                  </a:srgbClr>
                </a:solidFill>
                <a:latin typeface="Calibri Light" panose="020F0302020204030204" pitchFamily="34" charset="0"/>
              </a:rPr>
              <a:t>‘here’</a:t>
            </a:r>
            <a:r>
              <a:rPr lang="en-US" sz="1400" b="1" dirty="0">
                <a:solidFill>
                  <a:srgbClr val="646C74">
                    <a:lumMod val="65000"/>
                    <a:lumOff val="35000"/>
                  </a:srgbClr>
                </a:solidFill>
                <a:latin typeface="Calibri Light" panose="020F0302020204030204" pitchFamily="34" charset="0"/>
              </a:rPr>
              <a:t> to go to AFAS Insite.</a:t>
            </a:r>
            <a:endParaRPr lang="en-US" sz="1400" b="1" u="sng" dirty="0">
              <a:solidFill>
                <a:srgbClr val="646C74">
                  <a:lumMod val="65000"/>
                  <a:lumOff val="35000"/>
                </a:srgbClr>
              </a:solidFill>
              <a:latin typeface="Calibri Light" panose="020F0302020204030204" pitchFamily="34" charset="0"/>
            </a:endParaRPr>
          </a:p>
          <a:p>
            <a:pPr marL="568325" lvl="1" indent="-342900" defTabSz="873125">
              <a:spcBef>
                <a:spcPts val="400"/>
              </a:spcBef>
              <a:spcAft>
                <a:spcPts val="400"/>
              </a:spcAft>
              <a:buFont typeface="+mj-lt"/>
              <a:buAutoNum type="arabicPeriod"/>
              <a:defRPr/>
            </a:pPr>
            <a:endParaRPr lang="en-US" sz="1400" b="1" dirty="0">
              <a:solidFill>
                <a:srgbClr val="646C74">
                  <a:lumMod val="65000"/>
                  <a:lumOff val="35000"/>
                </a:srgbClr>
              </a:solidFill>
              <a:latin typeface="Calibri Light" panose="020F0302020204030204" pitchFamily="34" charset="0"/>
            </a:endParaRPr>
          </a:p>
        </p:txBody>
      </p:sp>
    </p:spTree>
    <p:extLst>
      <p:ext uri="{BB962C8B-B14F-4D97-AF65-F5344CB8AC3E}">
        <p14:creationId xmlns:p14="http://schemas.microsoft.com/office/powerpoint/2010/main" val="366827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2"/>
          <a:srcRect t="2110"/>
          <a:stretch/>
        </p:blipFill>
        <p:spPr>
          <a:xfrm>
            <a:off x="838200" y="2856999"/>
            <a:ext cx="7915275" cy="4839201"/>
          </a:xfrm>
          <a:prstGeom prst="rect">
            <a:avLst/>
          </a:prstGeom>
        </p:spPr>
      </p:pic>
      <p:sp>
        <p:nvSpPr>
          <p:cNvPr id="4" name="TextBox 3"/>
          <p:cNvSpPr txBox="1"/>
          <p:nvPr/>
        </p:nvSpPr>
        <p:spPr>
          <a:xfrm>
            <a:off x="2286000" y="5715000"/>
            <a:ext cx="2667000" cy="381000"/>
          </a:xfrm>
          <a:prstGeom prst="rect">
            <a:avLst/>
          </a:prstGeom>
          <a:solidFill>
            <a:schemeClr val="bg1"/>
          </a:solidFill>
        </p:spPr>
        <p:txBody>
          <a:bodyPr wrap="square" rtlCol="0">
            <a:spAutoFit/>
          </a:bodyPr>
          <a:lstStyle/>
          <a:p>
            <a:endParaRPr lang="nl-NL" dirty="0"/>
          </a:p>
        </p:txBody>
      </p:sp>
      <p:sp>
        <p:nvSpPr>
          <p:cNvPr id="5" name="TextBox 4"/>
          <p:cNvSpPr txBox="1"/>
          <p:nvPr/>
        </p:nvSpPr>
        <p:spPr>
          <a:xfrm>
            <a:off x="2286000" y="6400800"/>
            <a:ext cx="1676400" cy="369332"/>
          </a:xfrm>
          <a:prstGeom prst="rect">
            <a:avLst/>
          </a:prstGeom>
          <a:solidFill>
            <a:schemeClr val="bg1"/>
          </a:solidFill>
        </p:spPr>
        <p:txBody>
          <a:bodyPr wrap="square" rtlCol="0">
            <a:spAutoFit/>
          </a:bodyPr>
          <a:lstStyle/>
          <a:p>
            <a:endParaRPr lang="nl-NL" dirty="0"/>
          </a:p>
        </p:txBody>
      </p:sp>
      <p:sp>
        <p:nvSpPr>
          <p:cNvPr id="6" name="Rectangle 5"/>
          <p:cNvSpPr/>
          <p:nvPr/>
        </p:nvSpPr>
        <p:spPr>
          <a:xfrm>
            <a:off x="223837" y="1524000"/>
            <a:ext cx="9144000" cy="1579920"/>
          </a:xfrm>
          <a:prstGeom prst="rect">
            <a:avLst/>
          </a:prstGeom>
        </p:spPr>
        <p:txBody>
          <a:bodyPr wrap="square">
            <a:spAutoFit/>
          </a:bodyPr>
          <a:lstStyle/>
          <a:p>
            <a:pPr marL="225425" lvl="1" defTabSz="873125">
              <a:spcBef>
                <a:spcPts val="400"/>
              </a:spcBef>
              <a:spcAft>
                <a:spcPts val="400"/>
              </a:spcAft>
              <a:defRPr/>
            </a:pPr>
            <a:r>
              <a:rPr lang="en-US" sz="1400" b="1" dirty="0">
                <a:solidFill>
                  <a:srgbClr val="646C74">
                    <a:lumMod val="65000"/>
                    <a:lumOff val="35000"/>
                  </a:srgbClr>
                </a:solidFill>
                <a:latin typeface="Calibri Light" panose="020F0302020204030204" pitchFamily="34" charset="0"/>
              </a:rPr>
              <a:t>2. Click the ‘Attachment’ </a:t>
            </a:r>
          </a:p>
          <a:p>
            <a:pPr marL="225425" lvl="1" defTabSz="873125">
              <a:spcBef>
                <a:spcPts val="400"/>
              </a:spcBef>
              <a:spcAft>
                <a:spcPts val="400"/>
              </a:spcAft>
              <a:defRPr/>
            </a:pPr>
            <a:r>
              <a:rPr lang="en-US" sz="1400" b="1" dirty="0">
                <a:solidFill>
                  <a:srgbClr val="646C74">
                    <a:lumMod val="65000"/>
                    <a:lumOff val="35000"/>
                  </a:srgbClr>
                </a:solidFill>
                <a:latin typeface="Calibri Light" panose="020F0302020204030204" pitchFamily="34" charset="0"/>
              </a:rPr>
              <a:t>3. Review the letter </a:t>
            </a:r>
          </a:p>
          <a:p>
            <a:pPr marL="225425" lvl="1" defTabSz="873125">
              <a:spcBef>
                <a:spcPts val="400"/>
              </a:spcBef>
              <a:spcAft>
                <a:spcPts val="400"/>
              </a:spcAft>
              <a:defRPr/>
            </a:pPr>
            <a:r>
              <a:rPr lang="en-US" sz="1400" b="1" dirty="0">
                <a:solidFill>
                  <a:srgbClr val="646C74">
                    <a:lumMod val="65000"/>
                    <a:lumOff val="35000"/>
                  </a:srgbClr>
                </a:solidFill>
                <a:latin typeface="Calibri Light" panose="020F0302020204030204" pitchFamily="34" charset="0"/>
              </a:rPr>
              <a:t>4A. In case you only need to review the letter, click ‘Read’</a:t>
            </a:r>
          </a:p>
          <a:p>
            <a:pPr marL="225425" lvl="1" defTabSz="873125">
              <a:spcBef>
                <a:spcPts val="400"/>
              </a:spcBef>
              <a:spcAft>
                <a:spcPts val="400"/>
              </a:spcAft>
              <a:defRPr/>
            </a:pPr>
            <a:r>
              <a:rPr lang="en-US" sz="1400" b="1" dirty="0">
                <a:solidFill>
                  <a:srgbClr val="646C74">
                    <a:lumMod val="65000"/>
                    <a:lumOff val="35000"/>
                  </a:srgbClr>
                </a:solidFill>
                <a:latin typeface="Calibri Light" panose="020F0302020204030204" pitchFamily="34" charset="0"/>
              </a:rPr>
              <a:t>4B. In case you need to sign the letter, click ‘Sign’ or ‘Decline’ (see next pages for signing process)</a:t>
            </a:r>
          </a:p>
          <a:p>
            <a:pPr marL="225425" lvl="1" defTabSz="873125">
              <a:spcBef>
                <a:spcPts val="400"/>
              </a:spcBef>
              <a:spcAft>
                <a:spcPts val="400"/>
              </a:spcAft>
              <a:defRPr/>
            </a:pPr>
            <a:r>
              <a:rPr lang="en-US" sz="1400" b="1" dirty="0">
                <a:solidFill>
                  <a:srgbClr val="646C74">
                    <a:lumMod val="65000"/>
                    <a:lumOff val="35000"/>
                  </a:srgbClr>
                </a:solidFill>
                <a:latin typeface="Calibri Light" panose="020F0302020204030204" pitchFamily="34" charset="0"/>
              </a:rPr>
              <a:t> </a:t>
            </a:r>
          </a:p>
        </p:txBody>
      </p:sp>
      <p:cxnSp>
        <p:nvCxnSpPr>
          <p:cNvPr id="7" name="Straight Arrow Connector 6"/>
          <p:cNvCxnSpPr/>
          <p:nvPr/>
        </p:nvCxnSpPr>
        <p:spPr>
          <a:xfrm flipH="1">
            <a:off x="2628900" y="7200900"/>
            <a:ext cx="1981200" cy="3810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2286000" y="6248400"/>
            <a:ext cx="2667000" cy="369332"/>
          </a:xfrm>
          <a:prstGeom prst="rect">
            <a:avLst/>
          </a:prstGeom>
          <a:solidFill>
            <a:schemeClr val="bg1"/>
          </a:solidFill>
        </p:spPr>
        <p:txBody>
          <a:bodyPr wrap="square" rtlCol="0">
            <a:spAutoFit/>
          </a:bodyPr>
          <a:lstStyle/>
          <a:p>
            <a:endParaRPr lang="nl-NL" dirty="0"/>
          </a:p>
        </p:txBody>
      </p:sp>
      <p:sp>
        <p:nvSpPr>
          <p:cNvPr id="9" name="TextBox 8"/>
          <p:cNvSpPr txBox="1"/>
          <p:nvPr/>
        </p:nvSpPr>
        <p:spPr>
          <a:xfrm>
            <a:off x="2286000" y="7008168"/>
            <a:ext cx="1519237" cy="230832"/>
          </a:xfrm>
          <a:prstGeom prst="rect">
            <a:avLst/>
          </a:prstGeom>
          <a:solidFill>
            <a:schemeClr val="bg1"/>
          </a:solidFill>
        </p:spPr>
        <p:txBody>
          <a:bodyPr wrap="square" rtlCol="0">
            <a:spAutoFit/>
          </a:bodyPr>
          <a:lstStyle/>
          <a:p>
            <a:endParaRPr lang="nl-NL" sz="900" dirty="0"/>
          </a:p>
        </p:txBody>
      </p:sp>
      <p:pic>
        <p:nvPicPr>
          <p:cNvPr id="10" name="Picture 9"/>
          <p:cNvPicPr>
            <a:picLocks noChangeAspect="1"/>
          </p:cNvPicPr>
          <p:nvPr/>
        </p:nvPicPr>
        <p:blipFill>
          <a:blip r:embed="rId3"/>
          <a:stretch>
            <a:fillRect/>
          </a:stretch>
        </p:blipFill>
        <p:spPr>
          <a:xfrm>
            <a:off x="7162800" y="1811186"/>
            <a:ext cx="962025" cy="762000"/>
          </a:xfrm>
          <a:prstGeom prst="rect">
            <a:avLst/>
          </a:prstGeom>
        </p:spPr>
      </p:pic>
      <p:cxnSp>
        <p:nvCxnSpPr>
          <p:cNvPr id="12" name="Straight Arrow Connector 11"/>
          <p:cNvCxnSpPr/>
          <p:nvPr/>
        </p:nvCxnSpPr>
        <p:spPr>
          <a:xfrm>
            <a:off x="4795837" y="2313960"/>
            <a:ext cx="2366963"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0" name="Curved Connector 19"/>
          <p:cNvCxnSpPr/>
          <p:nvPr/>
        </p:nvCxnSpPr>
        <p:spPr>
          <a:xfrm rot="16200000" flipH="1">
            <a:off x="6450806" y="3455194"/>
            <a:ext cx="1905000" cy="481012"/>
          </a:xfrm>
          <a:prstGeom prst="curvedConnector3">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254953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l="966" t="2235" r="363" b="1676"/>
          <a:stretch/>
        </p:blipFill>
        <p:spPr>
          <a:xfrm>
            <a:off x="1143000" y="2667000"/>
            <a:ext cx="7772400" cy="3276600"/>
          </a:xfrm>
          <a:prstGeom prst="rect">
            <a:avLst/>
          </a:prstGeom>
        </p:spPr>
      </p:pic>
      <p:sp>
        <p:nvSpPr>
          <p:cNvPr id="3" name="TextBox 2"/>
          <p:cNvSpPr txBox="1"/>
          <p:nvPr/>
        </p:nvSpPr>
        <p:spPr>
          <a:xfrm>
            <a:off x="685800" y="1828800"/>
            <a:ext cx="6705600" cy="307777"/>
          </a:xfrm>
          <a:prstGeom prst="rect">
            <a:avLst/>
          </a:prstGeom>
          <a:noFill/>
        </p:spPr>
        <p:txBody>
          <a:bodyPr wrap="square" rtlCol="0">
            <a:spAutoFit/>
          </a:bodyPr>
          <a:lstStyle/>
          <a:p>
            <a:r>
              <a:rPr lang="nl-NL" sz="1400" b="1" dirty="0">
                <a:solidFill>
                  <a:srgbClr val="646C74">
                    <a:lumMod val="65000"/>
                    <a:lumOff val="35000"/>
                  </a:srgbClr>
                </a:solidFill>
                <a:latin typeface="Calibri Light" panose="020F0302020204030204" pitchFamily="34" charset="0"/>
              </a:rPr>
              <a:t>5. Click ‘Convert attachment into a PDF’</a:t>
            </a:r>
          </a:p>
        </p:txBody>
      </p:sp>
      <p:cxnSp>
        <p:nvCxnSpPr>
          <p:cNvPr id="5" name="Straight Arrow Connector 4"/>
          <p:cNvCxnSpPr/>
          <p:nvPr/>
        </p:nvCxnSpPr>
        <p:spPr>
          <a:xfrm flipV="1">
            <a:off x="1295400" y="4953000"/>
            <a:ext cx="1066800" cy="6096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 name="TextBox 3"/>
          <p:cNvSpPr txBox="1"/>
          <p:nvPr/>
        </p:nvSpPr>
        <p:spPr>
          <a:xfrm>
            <a:off x="6324600" y="3962400"/>
            <a:ext cx="1383632" cy="307777"/>
          </a:xfrm>
          <a:prstGeom prst="rect">
            <a:avLst/>
          </a:prstGeom>
          <a:solidFill>
            <a:schemeClr val="bg2"/>
          </a:solidFill>
        </p:spPr>
        <p:txBody>
          <a:bodyPr wrap="square" rtlCol="0">
            <a:spAutoFit/>
          </a:bodyPr>
          <a:lstStyle/>
          <a:p>
            <a:r>
              <a:rPr lang="nl-NL" sz="1400" dirty="0"/>
              <a:t>Phone number</a:t>
            </a:r>
            <a:endParaRPr lang="nl-NL" dirty="0"/>
          </a:p>
        </p:txBody>
      </p:sp>
      <p:sp>
        <p:nvSpPr>
          <p:cNvPr id="6" name="TextBox 5"/>
          <p:cNvSpPr txBox="1"/>
          <p:nvPr/>
        </p:nvSpPr>
        <p:spPr>
          <a:xfrm>
            <a:off x="4102768" y="4343400"/>
            <a:ext cx="1612232" cy="307777"/>
          </a:xfrm>
          <a:prstGeom prst="rect">
            <a:avLst/>
          </a:prstGeom>
          <a:solidFill>
            <a:schemeClr val="bg2"/>
          </a:solidFill>
        </p:spPr>
        <p:txBody>
          <a:bodyPr wrap="square" rtlCol="0">
            <a:spAutoFit/>
          </a:bodyPr>
          <a:lstStyle/>
          <a:p>
            <a:r>
              <a:rPr lang="nl-NL" sz="1400" dirty="0"/>
              <a:t>Name</a:t>
            </a:r>
            <a:endParaRPr lang="nl-NL" dirty="0"/>
          </a:p>
        </p:txBody>
      </p:sp>
    </p:spTree>
    <p:extLst>
      <p:ext uri="{BB962C8B-B14F-4D97-AF65-F5344CB8AC3E}">
        <p14:creationId xmlns:p14="http://schemas.microsoft.com/office/powerpoint/2010/main" val="37772172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2"/>
          <a:srcRect l="1338"/>
          <a:stretch/>
        </p:blipFill>
        <p:spPr>
          <a:xfrm>
            <a:off x="1295400" y="3124200"/>
            <a:ext cx="7724775" cy="3324225"/>
          </a:xfrm>
          <a:prstGeom prst="rect">
            <a:avLst/>
          </a:prstGeom>
        </p:spPr>
      </p:pic>
      <p:sp>
        <p:nvSpPr>
          <p:cNvPr id="4" name="Rectangle 3"/>
          <p:cNvSpPr/>
          <p:nvPr/>
        </p:nvSpPr>
        <p:spPr>
          <a:xfrm>
            <a:off x="609600" y="1752600"/>
            <a:ext cx="1688732" cy="307777"/>
          </a:xfrm>
          <a:prstGeom prst="rect">
            <a:avLst/>
          </a:prstGeom>
        </p:spPr>
        <p:txBody>
          <a:bodyPr wrap="none">
            <a:spAutoFit/>
          </a:bodyPr>
          <a:lstStyle/>
          <a:p>
            <a:r>
              <a:rPr lang="nl-NL" sz="1400" b="1" dirty="0">
                <a:solidFill>
                  <a:srgbClr val="646C74">
                    <a:lumMod val="65000"/>
                    <a:lumOff val="35000"/>
                  </a:srgbClr>
                </a:solidFill>
                <a:latin typeface="Calibri Light" panose="020F0302020204030204" pitchFamily="34" charset="0"/>
              </a:rPr>
              <a:t>6. Click ‘Start signing’</a:t>
            </a:r>
          </a:p>
        </p:txBody>
      </p:sp>
      <p:cxnSp>
        <p:nvCxnSpPr>
          <p:cNvPr id="5" name="Straight Arrow Connector 4"/>
          <p:cNvCxnSpPr/>
          <p:nvPr/>
        </p:nvCxnSpPr>
        <p:spPr>
          <a:xfrm flipV="1">
            <a:off x="1307024" y="5410200"/>
            <a:ext cx="1066800" cy="6096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6388768" y="4416623"/>
            <a:ext cx="1383632" cy="307777"/>
          </a:xfrm>
          <a:prstGeom prst="rect">
            <a:avLst/>
          </a:prstGeom>
          <a:solidFill>
            <a:schemeClr val="bg2"/>
          </a:solidFill>
        </p:spPr>
        <p:txBody>
          <a:bodyPr wrap="square" rtlCol="0">
            <a:spAutoFit/>
          </a:bodyPr>
          <a:lstStyle/>
          <a:p>
            <a:r>
              <a:rPr lang="nl-NL" sz="1400" dirty="0"/>
              <a:t>Phone number</a:t>
            </a:r>
            <a:endParaRPr lang="nl-NL" dirty="0"/>
          </a:p>
        </p:txBody>
      </p:sp>
      <p:sp>
        <p:nvSpPr>
          <p:cNvPr id="7" name="TextBox 6"/>
          <p:cNvSpPr txBox="1"/>
          <p:nvPr/>
        </p:nvSpPr>
        <p:spPr>
          <a:xfrm>
            <a:off x="4191000" y="4800600"/>
            <a:ext cx="1612232" cy="307777"/>
          </a:xfrm>
          <a:prstGeom prst="rect">
            <a:avLst/>
          </a:prstGeom>
          <a:solidFill>
            <a:schemeClr val="bg2"/>
          </a:solidFill>
        </p:spPr>
        <p:txBody>
          <a:bodyPr wrap="square" rtlCol="0">
            <a:spAutoFit/>
          </a:bodyPr>
          <a:lstStyle/>
          <a:p>
            <a:r>
              <a:rPr lang="nl-NL" sz="1400" dirty="0"/>
              <a:t>Name</a:t>
            </a:r>
            <a:endParaRPr lang="nl-NL" dirty="0"/>
          </a:p>
        </p:txBody>
      </p:sp>
    </p:spTree>
    <p:extLst>
      <p:ext uri="{BB962C8B-B14F-4D97-AF65-F5344CB8AC3E}">
        <p14:creationId xmlns:p14="http://schemas.microsoft.com/office/powerpoint/2010/main" val="77302153"/>
      </p:ext>
    </p:extLst>
  </p:cSld>
  <p:clrMapOvr>
    <a:masterClrMapping/>
  </p:clrMapOvr>
</p:sld>
</file>

<file path=ppt/theme/theme1.xml><?xml version="1.0" encoding="utf-8"?>
<a:theme xmlns:a="http://schemas.openxmlformats.org/drawingml/2006/main" name="Office Theme">
  <a:themeElements>
    <a:clrScheme name="syncreon">
      <a:dk1>
        <a:srgbClr val="646C74"/>
      </a:dk1>
      <a:lt1>
        <a:sysClr val="window" lastClr="FFFFFF"/>
      </a:lt1>
      <a:dk2>
        <a:srgbClr val="636C74"/>
      </a:dk2>
      <a:lt2>
        <a:srgbClr val="FFFFFF"/>
      </a:lt2>
      <a:accent1>
        <a:srgbClr val="B9192C"/>
      </a:accent1>
      <a:accent2>
        <a:srgbClr val="3F8997"/>
      </a:accent2>
      <a:accent3>
        <a:srgbClr val="6FCDB4"/>
      </a:accent3>
      <a:accent4>
        <a:srgbClr val="4C4F5B"/>
      </a:accent4>
      <a:accent5>
        <a:srgbClr val="6E0A16"/>
      </a:accent5>
      <a:accent6>
        <a:srgbClr val="4F6476"/>
      </a:accent6>
      <a:hlink>
        <a:srgbClr val="323639"/>
      </a:hlink>
      <a:folHlink>
        <a:srgbClr val="B9192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A5E74EE2BBDA24582CD53D687443AC2" ma:contentTypeVersion="15" ma:contentTypeDescription="Create a new document." ma:contentTypeScope="" ma:versionID="81d6a583b7d07800050f1b19a05537b9">
  <xsd:schema xmlns:xsd="http://www.w3.org/2001/XMLSchema" xmlns:xs="http://www.w3.org/2001/XMLSchema" xmlns:p="http://schemas.microsoft.com/office/2006/metadata/properties" xmlns:ns1="http://schemas.microsoft.com/sharepoint/v3" xmlns:ns2="76afb928-42e0-4e63-8bf3-535c8bb90557" xmlns:ns4="9b47740a-1ef8-4800-8f21-d2b9ef3823ee" xmlns:ns5="http://schemas.microsoft.com/sharepoint/v4" targetNamespace="http://schemas.microsoft.com/office/2006/metadata/properties" ma:root="true" ma:fieldsID="b05f6e45f3865965514cf8dba07a2c6f" ns1:_="" ns2:_="" ns4:_="" ns5:_="">
    <xsd:import namespace="http://schemas.microsoft.com/sharepoint/v3"/>
    <xsd:import namespace="76afb928-42e0-4e63-8bf3-535c8bb90557"/>
    <xsd:import namespace="9b47740a-1ef8-4800-8f21-d2b9ef3823ee"/>
    <xsd:import namespace="http://schemas.microsoft.com/sharepoint/v4"/>
    <xsd:element name="properties">
      <xsd:complexType>
        <xsd:sequence>
          <xsd:element name="documentManagement">
            <xsd:complexType>
              <xsd:all>
                <xsd:element ref="ns2:Category"/>
                <xsd:element ref="ns1:TranslationLanguage" minOccurs="0"/>
                <xsd:element ref="ns1:PublishingStartDate" minOccurs="0"/>
                <xsd:element ref="ns1:PublishingExpirationDate" minOccurs="0"/>
                <xsd:element ref="ns2:aim_x0020_Sales_x0020_Collateral" minOccurs="0"/>
                <xsd:element ref="ns2:File_x0020_Type0" minOccurs="0"/>
                <xsd:element ref="ns2:Vertical" minOccurs="0"/>
                <xsd:element ref="ns2:Geography" minOccurs="0"/>
                <xsd:element ref="ns4:SharedWithUsers" minOccurs="0"/>
                <xsd:element ref="ns2:Solution" minOccurs="0"/>
                <xsd:element ref="ns2:Guidance" minOccurs="0"/>
                <xsd:element ref="ns5:IconOverla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TranslationLanguage" ma:index="3" nillable="true" ma:displayName="Translation Language" ma:description="" ma:hidden="true" ma:internalName="TranslationLanguage">
      <xsd:simpleType>
        <xsd:restriction base="dms:Text">
          <xsd:maxLength value="255"/>
        </xsd:restriction>
      </xsd:simpleType>
    </xsd:element>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76afb928-42e0-4e63-8bf3-535c8bb90557" elementFormDefault="qualified">
    <xsd:import namespace="http://schemas.microsoft.com/office/2006/documentManagement/types"/>
    <xsd:import namespace="http://schemas.microsoft.com/office/infopath/2007/PartnerControls"/>
    <xsd:element name="Category" ma:index="2" ma:displayName="Category" ma:format="Dropdown" ma:internalName="Category">
      <xsd:simpleType>
        <xsd:union memberTypes="dms:Text">
          <xsd:simpleType>
            <xsd:restriction base="dms:Choice">
              <xsd:enumeration value="Ads | Postcards"/>
              <xsd:enumeration value="Banners | Signage"/>
              <xsd:enumeration value="Brochure"/>
              <xsd:enumeration value="COE"/>
              <xsd:enumeration value="Case Study per Solution"/>
              <xsd:enumeration value="eComms"/>
              <xsd:enumeration value="Fact Sheet"/>
              <xsd:enumeration value="Guidance - Branding"/>
              <xsd:enumeration value="Guidance - Training"/>
              <xsd:enumeration value="Human Resources Tools"/>
              <xsd:enumeration value="Postcards"/>
              <xsd:enumeration value="Overview - Functional"/>
              <xsd:enumeration value="Overview - General"/>
              <xsd:enumeration value="Ring the Bell"/>
              <xsd:enumeration value="Social Media - Training / Guidelines"/>
              <xsd:enumeration value="Ring the Bell"/>
              <xsd:enumeration value="Template"/>
              <xsd:enumeration value="Video"/>
            </xsd:restriction>
          </xsd:simpleType>
        </xsd:union>
      </xsd:simpleType>
    </xsd:element>
    <xsd:element name="aim_x0020_Sales_x0020_Collateral" ma:index="14" nillable="true" ma:displayName="aim Sales Collateral" ma:default="1" ma:internalName="aim_x0020_Sales_x0020_Collateral">
      <xsd:simpleType>
        <xsd:restriction base="dms:Boolean"/>
      </xsd:simpleType>
    </xsd:element>
    <xsd:element name="File_x0020_Type0" ma:index="15" nillable="true" ma:displayName="File Type" ma:description="Format Type" ma:internalName="File_x0020_Type0">
      <xsd:simpleType>
        <xsd:restriction base="dms:Text">
          <xsd:maxLength value="255"/>
        </xsd:restriction>
      </xsd:simpleType>
    </xsd:element>
    <xsd:element name="Vertical" ma:index="16" nillable="true" ma:displayName="Vertical" ma:internalName="Vertical">
      <xsd:simpleType>
        <xsd:restriction base="dms:Text">
          <xsd:maxLength value="255"/>
        </xsd:restriction>
      </xsd:simpleType>
    </xsd:element>
    <xsd:element name="Geography" ma:index="17" nillable="true" ma:displayName="Geography" ma:internalName="Geography">
      <xsd:simpleType>
        <xsd:restriction base="dms:Text">
          <xsd:maxLength value="255"/>
        </xsd:restriction>
      </xsd:simpleType>
    </xsd:element>
    <xsd:element name="Solution" ma:index="19" nillable="true" ma:displayName="Solution" ma:format="Dropdown" ma:internalName="Solution">
      <xsd:simpleType>
        <xsd:restriction base="dms:Choice">
          <xsd:enumeration value="Aftermarket"/>
          <xsd:enumeration value="Export packing"/>
          <xsd:enumeration value="Fulfillment"/>
          <xsd:enumeration value="Inbound to manufacturing"/>
          <xsd:enumeration value="Reverse &amp; repair"/>
          <xsd:enumeration value="Transport manufacturing"/>
          <xsd:enumeration value="All"/>
        </xsd:restriction>
      </xsd:simpleType>
    </xsd:element>
    <xsd:element name="Guidance" ma:index="20" nillable="true" ma:displayName="Guidance" ma:internalName="Guidanc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b47740a-1ef8-4800-8f21-d2b9ef3823ee" elementFormDefault="qualified">
    <xsd:import namespace="http://schemas.microsoft.com/office/2006/documentManagement/types"/>
    <xsd:import namespace="http://schemas.microsoft.com/office/infopath/2007/PartnerControls"/>
    <xsd:element name="SharedWithUsers" ma:index="1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21" nillable="true" ma:displayName="IconOverlay" ma:hidden="true" ma:internalName="IconOverlay">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0" ma:displayName="Content Type" ma:readOnly="true"/>
        <xsd:element ref="dc:title" minOccurs="0" maxOccurs="1" ma:index="1" ma:displayName="Title"/>
        <xsd:element ref="dc:subject" minOccurs="0" maxOccurs="1"/>
        <xsd:element ref="dc:description" minOccurs="0" maxOccurs="1" ma:index="4" ma:displayName="Comments"/>
        <xsd:element name="keywords" minOccurs="0" maxOccurs="1" type="xsd:string" ma:index="5"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TranslationLanguage xmlns="http://schemas.microsoft.com/sharepoint/v3" xsi:nil="true"/>
    <File_x0020_Type0 xmlns="76afb928-42e0-4e63-8bf3-535c8bb90557" xsi:nil="true"/>
    <Guidance xmlns="76afb928-42e0-4e63-8bf3-535c8bb90557" xsi:nil="true"/>
    <IconOverlay xmlns="http://schemas.microsoft.com/sharepoint/v4" xsi:nil="true"/>
    <Category xmlns="76afb928-42e0-4e63-8bf3-535c8bb90557">Human Resources Tools</Category>
    <Vertical xmlns="76afb928-42e0-4e63-8bf3-535c8bb90557" xsi:nil="true"/>
    <Solution xmlns="76afb928-42e0-4e63-8bf3-535c8bb90557" xsi:nil="true"/>
    <Geography xmlns="76afb928-42e0-4e63-8bf3-535c8bb90557" xsi:nil="true"/>
    <aim_x0020_Sales_x0020_Collateral xmlns="76afb928-42e0-4e63-8bf3-535c8bb90557">false</aim_x0020_Sales_x0020_Collateral>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162E28C-FE3F-40E2-9B01-74ACBEF0F11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6afb928-42e0-4e63-8bf3-535c8bb90557"/>
    <ds:schemaRef ds:uri="9b47740a-1ef8-4800-8f21-d2b9ef3823ee"/>
    <ds:schemaRef ds:uri="http://schemas.microsoft.com/sharepoint/v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62E2862-2D67-49AB-B472-1174EA5290AE}">
  <ds:schemaRefs>
    <ds:schemaRef ds:uri="http://schemas.microsoft.com/office/2006/documentManagement/types"/>
    <ds:schemaRef ds:uri="http://schemas.microsoft.com/sharepoint/v4"/>
    <ds:schemaRef ds:uri="http://schemas.openxmlformats.org/package/2006/metadata/core-properties"/>
    <ds:schemaRef ds:uri="http://purl.org/dc/elements/1.1/"/>
    <ds:schemaRef ds:uri="http://www.w3.org/XML/1998/namespace"/>
    <ds:schemaRef ds:uri="http://schemas.microsoft.com/office/infopath/2007/PartnerControls"/>
    <ds:schemaRef ds:uri="http://purl.org/dc/terms/"/>
    <ds:schemaRef ds:uri="9b47740a-1ef8-4800-8f21-d2b9ef3823ee"/>
    <ds:schemaRef ds:uri="76afb928-42e0-4e63-8bf3-535c8bb90557"/>
    <ds:schemaRef ds:uri="http://schemas.microsoft.com/sharepoint/v3"/>
    <ds:schemaRef ds:uri="http://schemas.microsoft.com/office/2006/metadata/properties"/>
    <ds:schemaRef ds:uri="http://purl.org/dc/dcmitype/"/>
  </ds:schemaRefs>
</ds:datastoreItem>
</file>

<file path=customXml/itemProps3.xml><?xml version="1.0" encoding="utf-8"?>
<ds:datastoreItem xmlns:ds="http://schemas.openxmlformats.org/officeDocument/2006/customXml" ds:itemID="{3CE4E9DB-D46A-4575-9D64-F8541A6F690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5472</TotalTime>
  <Words>327</Words>
  <Application>Microsoft Office PowerPoint</Application>
  <PresentationFormat>Custom</PresentationFormat>
  <Paragraphs>50</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Calibri</vt:lpstr>
      <vt:lpstr>Calibri Light</vt:lpstr>
      <vt:lpstr>Gill Sans</vt:lpstr>
      <vt:lpstr>Oxygen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syncreon GSA Award Template [Recovered]</dc:title>
  <dc:creator>Mike Valentine</dc:creator>
  <cp:lastModifiedBy>Femke van der Meijden</cp:lastModifiedBy>
  <cp:revision>86</cp:revision>
  <cp:lastPrinted>2019-08-05T11:25:34Z</cp:lastPrinted>
  <dcterms:created xsi:type="dcterms:W3CDTF">2017-12-05T15:01:16Z</dcterms:created>
  <dcterms:modified xsi:type="dcterms:W3CDTF">2019-10-25T09:28:58Z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2017-12-05T00:00:00Z</vt:filetime>
  </property>
  <property fmtid="{D5CDD505-2E9C-101B-9397-08002B2CF9AE}" pid="3" name="Creator">
    <vt:lpwstr>Adobe Illustrator CC 2017 (Windows)</vt:lpwstr>
  </property>
  <property fmtid="{D5CDD505-2E9C-101B-9397-08002B2CF9AE}" pid="4" name="LastSaved">
    <vt:filetime>2017-12-05T00:00:00Z</vt:filetime>
  </property>
  <property fmtid="{D5CDD505-2E9C-101B-9397-08002B2CF9AE}" pid="5" name="ContentTypeId">
    <vt:lpwstr>0x0101003A5E74EE2BBDA24582CD53D687443AC2</vt:lpwstr>
  </property>
</Properties>
</file>